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6" r:id="rId1"/>
  </p:sldMasterIdLst>
  <p:notesMasterIdLst>
    <p:notesMasterId r:id="rId13"/>
  </p:notesMasterIdLst>
  <p:sldIdLst>
    <p:sldId id="266" r:id="rId2"/>
    <p:sldId id="271" r:id="rId3"/>
    <p:sldId id="270" r:id="rId4"/>
    <p:sldId id="264" r:id="rId5"/>
    <p:sldId id="272" r:id="rId6"/>
    <p:sldId id="273" r:id="rId7"/>
    <p:sldId id="275" r:id="rId8"/>
    <p:sldId id="276" r:id="rId9"/>
    <p:sldId id="261" r:id="rId10"/>
    <p:sldId id="277" r:id="rId11"/>
    <p:sldId id="27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ACFF"/>
    <a:srgbClr val="9437FF"/>
    <a:srgbClr val="00F900"/>
    <a:srgbClr val="5DC9F0"/>
    <a:srgbClr val="FFDB21"/>
    <a:srgbClr val="000000"/>
    <a:srgbClr val="E68429"/>
    <a:srgbClr val="50ADF0"/>
    <a:srgbClr val="90C226"/>
    <a:srgbClr val="E6B9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401"/>
    <p:restoredTop sz="79636"/>
  </p:normalViewPr>
  <p:slideViewPr>
    <p:cSldViewPr snapToGrid="0" snapToObjects="1">
      <p:cViewPr>
        <p:scale>
          <a:sx n="74" d="100"/>
          <a:sy n="74" d="100"/>
        </p:scale>
        <p:origin x="536" y="41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5099A-B1B0-E840-8D60-34141654D530}" type="datetimeFigureOut">
              <a:rPr lang="en-US" smtClean="0"/>
              <a:t>7/10/17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6E0D75-2CFF-4E4F-8A69-7FFD66E4591D}" type="slidenum">
              <a:rPr lang="en-US" smtClean="0"/>
              <a:t>‹#›</a:t>
            </a:fld>
            <a:endParaRPr lang="en-US"/>
          </a:p>
        </p:txBody>
      </p:sp>
    </p:spTree>
    <p:extLst>
      <p:ext uri="{BB962C8B-B14F-4D97-AF65-F5344CB8AC3E}">
        <p14:creationId xmlns:p14="http://schemas.microsoft.com/office/powerpoint/2010/main" val="211604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dirty="0" smtClean="0">
              <a:solidFill>
                <a:srgbClr val="FFC000"/>
              </a:solidFill>
              <a:latin typeface="Mishafi" charset="-78"/>
              <a:ea typeface="Mishafi" charset="-78"/>
              <a:cs typeface="Mishafi" charset="-78"/>
            </a:endParaRPr>
          </a:p>
        </p:txBody>
      </p:sp>
      <p:sp>
        <p:nvSpPr>
          <p:cNvPr id="4" name="Slide Number Placeholder 3"/>
          <p:cNvSpPr>
            <a:spLocks noGrp="1"/>
          </p:cNvSpPr>
          <p:nvPr>
            <p:ph type="sldNum" sz="quarter" idx="10"/>
          </p:nvPr>
        </p:nvSpPr>
        <p:spPr/>
        <p:txBody>
          <a:bodyPr/>
          <a:lstStyle/>
          <a:p>
            <a:fld id="{BC6E0D75-2CFF-4E4F-8A69-7FFD66E4591D}" type="slidenum">
              <a:rPr lang="en-US" smtClean="0"/>
              <a:t>1</a:t>
            </a:fld>
            <a:endParaRPr lang="en-US"/>
          </a:p>
        </p:txBody>
      </p:sp>
    </p:spTree>
    <p:extLst>
      <p:ext uri="{BB962C8B-B14F-4D97-AF65-F5344CB8AC3E}">
        <p14:creationId xmlns:p14="http://schemas.microsoft.com/office/powerpoint/2010/main" val="1153813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From Objectives to Functionalities</a:t>
            </a:r>
            <a:endParaRPr lang="en-US" dirty="0"/>
          </a:p>
        </p:txBody>
      </p:sp>
      <p:sp>
        <p:nvSpPr>
          <p:cNvPr id="4" name="Slide Number Placeholder 3"/>
          <p:cNvSpPr>
            <a:spLocks noGrp="1"/>
          </p:cNvSpPr>
          <p:nvPr>
            <p:ph type="sldNum" sz="quarter" idx="10"/>
          </p:nvPr>
        </p:nvSpPr>
        <p:spPr/>
        <p:txBody>
          <a:bodyPr/>
          <a:lstStyle/>
          <a:p>
            <a:fld id="{BC6E0D75-2CFF-4E4F-8A69-7FFD66E4591D}" type="slidenum">
              <a:rPr lang="en-US" smtClean="0"/>
              <a:t>2</a:t>
            </a:fld>
            <a:endParaRPr lang="en-US"/>
          </a:p>
        </p:txBody>
      </p:sp>
    </p:spTree>
    <p:extLst>
      <p:ext uri="{BB962C8B-B14F-4D97-AF65-F5344CB8AC3E}">
        <p14:creationId xmlns:p14="http://schemas.microsoft.com/office/powerpoint/2010/main" val="1077032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From Objectives to Functionalities</a:t>
            </a:r>
            <a:endParaRPr lang="en-US" dirty="0"/>
          </a:p>
        </p:txBody>
      </p:sp>
      <p:sp>
        <p:nvSpPr>
          <p:cNvPr id="4" name="Slide Number Placeholder 3"/>
          <p:cNvSpPr>
            <a:spLocks noGrp="1"/>
          </p:cNvSpPr>
          <p:nvPr>
            <p:ph type="sldNum" sz="quarter" idx="10"/>
          </p:nvPr>
        </p:nvSpPr>
        <p:spPr/>
        <p:txBody>
          <a:bodyPr/>
          <a:lstStyle/>
          <a:p>
            <a:fld id="{BC6E0D75-2CFF-4E4F-8A69-7FFD66E4591D}" type="slidenum">
              <a:rPr lang="en-US" smtClean="0"/>
              <a:t>3</a:t>
            </a:fld>
            <a:endParaRPr lang="en-US"/>
          </a:p>
        </p:txBody>
      </p:sp>
    </p:spTree>
    <p:extLst>
      <p:ext uri="{BB962C8B-B14F-4D97-AF65-F5344CB8AC3E}">
        <p14:creationId xmlns:p14="http://schemas.microsoft.com/office/powerpoint/2010/main" val="1943935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E0D75-2CFF-4E4F-8A69-7FFD66E4591D}" type="slidenum">
              <a:rPr lang="en-US" smtClean="0"/>
              <a:t>4</a:t>
            </a:fld>
            <a:endParaRPr lang="en-US"/>
          </a:p>
        </p:txBody>
      </p:sp>
    </p:spTree>
    <p:extLst>
      <p:ext uri="{BB962C8B-B14F-4D97-AF65-F5344CB8AC3E}">
        <p14:creationId xmlns:p14="http://schemas.microsoft.com/office/powerpoint/2010/main" val="1224630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From Objectives to Functionalities</a:t>
            </a:r>
            <a:endParaRPr lang="en-US" dirty="0"/>
          </a:p>
        </p:txBody>
      </p:sp>
      <p:sp>
        <p:nvSpPr>
          <p:cNvPr id="4" name="Slide Number Placeholder 3"/>
          <p:cNvSpPr>
            <a:spLocks noGrp="1"/>
          </p:cNvSpPr>
          <p:nvPr>
            <p:ph type="sldNum" sz="quarter" idx="10"/>
          </p:nvPr>
        </p:nvSpPr>
        <p:spPr/>
        <p:txBody>
          <a:bodyPr/>
          <a:lstStyle/>
          <a:p>
            <a:fld id="{BC6E0D75-2CFF-4E4F-8A69-7FFD66E4591D}" type="slidenum">
              <a:rPr lang="en-US" smtClean="0"/>
              <a:t>5</a:t>
            </a:fld>
            <a:endParaRPr lang="en-US"/>
          </a:p>
        </p:txBody>
      </p:sp>
    </p:spTree>
    <p:extLst>
      <p:ext uri="{BB962C8B-B14F-4D97-AF65-F5344CB8AC3E}">
        <p14:creationId xmlns:p14="http://schemas.microsoft.com/office/powerpoint/2010/main" val="1912540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Nutrition Facts Panel stresses individual nutrients, rather than the total nutrient package. Also, it may be too complex, that people end up only looking at the total calories. So we want to rank foods based on their nutrient composition, Each food is assigned a unitary score that best reflects its nutrient quality.</a:t>
            </a:r>
          </a:p>
          <a:p>
            <a:endParaRPr lang="en-US" dirty="0" smtClean="0"/>
          </a:p>
          <a:p>
            <a:r>
              <a:rPr lang="en-US" dirty="0" smtClean="0"/>
              <a:t>FDA defines + Dietary Guidelines seven for Americas</a:t>
            </a:r>
            <a:endParaRPr lang="en-US" dirty="0"/>
          </a:p>
        </p:txBody>
      </p:sp>
      <p:sp>
        <p:nvSpPr>
          <p:cNvPr id="4" name="Slide Number Placeholder 3"/>
          <p:cNvSpPr>
            <a:spLocks noGrp="1"/>
          </p:cNvSpPr>
          <p:nvPr>
            <p:ph type="sldNum" sz="quarter" idx="10"/>
          </p:nvPr>
        </p:nvSpPr>
        <p:spPr/>
        <p:txBody>
          <a:bodyPr/>
          <a:lstStyle/>
          <a:p>
            <a:fld id="{BC6E0D75-2CFF-4E4F-8A69-7FFD66E4591D}" type="slidenum">
              <a:rPr lang="en-US" smtClean="0"/>
              <a:t>6</a:t>
            </a:fld>
            <a:endParaRPr lang="en-US"/>
          </a:p>
        </p:txBody>
      </p:sp>
    </p:spTree>
    <p:extLst>
      <p:ext uri="{BB962C8B-B14F-4D97-AF65-F5344CB8AC3E}">
        <p14:creationId xmlns:p14="http://schemas.microsoft.com/office/powerpoint/2010/main" val="856527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From Objectives to Functionalities</a:t>
            </a:r>
            <a:endParaRPr lang="en-US" dirty="0"/>
          </a:p>
        </p:txBody>
      </p:sp>
      <p:sp>
        <p:nvSpPr>
          <p:cNvPr id="4" name="Slide Number Placeholder 3"/>
          <p:cNvSpPr>
            <a:spLocks noGrp="1"/>
          </p:cNvSpPr>
          <p:nvPr>
            <p:ph type="sldNum" sz="quarter" idx="10"/>
          </p:nvPr>
        </p:nvSpPr>
        <p:spPr/>
        <p:txBody>
          <a:bodyPr/>
          <a:lstStyle/>
          <a:p>
            <a:fld id="{BC6E0D75-2CFF-4E4F-8A69-7FFD66E4591D}" type="slidenum">
              <a:rPr lang="en-US" smtClean="0"/>
              <a:t>7</a:t>
            </a:fld>
            <a:endParaRPr lang="en-US"/>
          </a:p>
        </p:txBody>
      </p:sp>
    </p:spTree>
    <p:extLst>
      <p:ext uri="{BB962C8B-B14F-4D97-AF65-F5344CB8AC3E}">
        <p14:creationId xmlns:p14="http://schemas.microsoft.com/office/powerpoint/2010/main" val="1683881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From Objectives to Functionalities</a:t>
            </a:r>
            <a:endParaRPr lang="en-US" dirty="0"/>
          </a:p>
        </p:txBody>
      </p:sp>
      <p:sp>
        <p:nvSpPr>
          <p:cNvPr id="4" name="Slide Number Placeholder 3"/>
          <p:cNvSpPr>
            <a:spLocks noGrp="1"/>
          </p:cNvSpPr>
          <p:nvPr>
            <p:ph type="sldNum" sz="quarter" idx="10"/>
          </p:nvPr>
        </p:nvSpPr>
        <p:spPr/>
        <p:txBody>
          <a:bodyPr/>
          <a:lstStyle/>
          <a:p>
            <a:fld id="{BC6E0D75-2CFF-4E4F-8A69-7FFD66E4591D}" type="slidenum">
              <a:rPr lang="en-US" smtClean="0"/>
              <a:t>8</a:t>
            </a:fld>
            <a:endParaRPr lang="en-US"/>
          </a:p>
        </p:txBody>
      </p:sp>
    </p:spTree>
    <p:extLst>
      <p:ext uri="{BB962C8B-B14F-4D97-AF65-F5344CB8AC3E}">
        <p14:creationId xmlns:p14="http://schemas.microsoft.com/office/powerpoint/2010/main" val="1881816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6E0D75-2CFF-4E4F-8A69-7FFD66E4591D}" type="slidenum">
              <a:rPr lang="en-US" smtClean="0"/>
              <a:t>9</a:t>
            </a:fld>
            <a:endParaRPr lang="en-US"/>
          </a:p>
        </p:txBody>
      </p:sp>
    </p:spTree>
    <p:extLst>
      <p:ext uri="{BB962C8B-B14F-4D97-AF65-F5344CB8AC3E}">
        <p14:creationId xmlns:p14="http://schemas.microsoft.com/office/powerpoint/2010/main" val="580960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7/10/17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7/10/17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7/10/17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7/10/17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7/10/17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7/10/17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7/10/17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7/10/17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7/10/17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7/10/17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7/10/17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7/10/17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7/10/17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664C608-40B1-4030-A28D-5B74BC98ADCE}" type="datetimeFigureOut">
              <a:rPr lang="en-US" smtClean="0"/>
              <a:t>7/10/17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32258510"/>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tif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5" Type="http://schemas.microsoft.com/office/2007/relationships/hdphoto" Target="../media/hdphoto2.wdp"/><Relationship Id="rId6" Type="http://schemas.openxmlformats.org/officeDocument/2006/relationships/image" Target="../media/image8.tiff"/><Relationship Id="rId7" Type="http://schemas.openxmlformats.org/officeDocument/2006/relationships/image" Target="../media/image9.tiff"/><Relationship Id="rId8"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532290" y="2667142"/>
            <a:ext cx="9732163" cy="1646302"/>
          </a:xfrm>
          <a:prstGeom prst="rect">
            <a:avLst/>
          </a:prstGeom>
          <a:effectLst>
            <a:outerShdw blurRad="50800" dist="76200" dir="2700000" algn="tl" rotWithShape="0">
              <a:prstClr val="black">
                <a:alpha val="40000"/>
              </a:prstClr>
            </a:outerShdw>
          </a:effectLst>
          <a:scene3d>
            <a:camera prst="orthographicFront"/>
            <a:lightRig rig="threePt" dir="t"/>
          </a:scene3d>
          <a:sp3d>
            <a:bevelT prst="angle"/>
            <a:bevelB prst="relaxedInset"/>
          </a:sp3d>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9600" b="1" i="1" smtClean="0">
                <a:solidFill>
                  <a:srgbClr val="FFC000"/>
                </a:solidFill>
                <a:latin typeface="Arial Unicode MS" charset="0"/>
                <a:ea typeface="Arial Unicode MS" charset="0"/>
                <a:cs typeface="Arial Unicode MS" charset="0"/>
              </a:rPr>
              <a:t>Buzz</a:t>
            </a:r>
            <a:r>
              <a:rPr lang="en-US" sz="4000" b="1" i="1" smtClean="0">
                <a:solidFill>
                  <a:srgbClr val="FFC000"/>
                </a:solidFill>
                <a:latin typeface="Arial Unicode MS" charset="0"/>
                <a:ea typeface="Arial Unicode MS" charset="0"/>
                <a:cs typeface="Arial Unicode MS" charset="0"/>
              </a:rPr>
              <a:t> </a:t>
            </a:r>
            <a:r>
              <a:rPr lang="en-US" sz="9600" b="1" dirty="0" err="1" smtClean="0">
                <a:solidFill>
                  <a:srgbClr val="00297D"/>
                </a:solidFill>
                <a:latin typeface="Arial Unicode MS" charset="0"/>
                <a:ea typeface="Arial Unicode MS" charset="0"/>
                <a:cs typeface="Arial Unicode MS" charset="0"/>
              </a:rPr>
              <a:t>ingo</a:t>
            </a:r>
            <a:r>
              <a:rPr lang="en-US" sz="9600" b="1" i="1" dirty="0" smtClean="0">
                <a:solidFill>
                  <a:srgbClr val="FFC000"/>
                </a:solidFill>
                <a:latin typeface="Arial Unicode MS" charset="0"/>
                <a:ea typeface="Arial Unicode MS" charset="0"/>
                <a:cs typeface="Arial Unicode MS" charset="0"/>
              </a:rPr>
              <a:t>!</a:t>
            </a:r>
            <a:r>
              <a:rPr lang="en-US" sz="9600" b="1" dirty="0" smtClean="0">
                <a:latin typeface="Arial Unicode MS" charset="0"/>
                <a:ea typeface="Arial Unicode MS" charset="0"/>
                <a:cs typeface="Arial Unicode MS" charset="0"/>
              </a:rPr>
              <a:t> </a:t>
            </a:r>
            <a:r>
              <a:rPr lang="en-US" sz="9600" b="1" dirty="0" smtClean="0">
                <a:solidFill>
                  <a:srgbClr val="00297D"/>
                </a:solidFill>
                <a:latin typeface="Arial Unicode MS" charset="0"/>
                <a:ea typeface="Arial Unicode MS" charset="0"/>
                <a:cs typeface="Arial Unicode MS" charset="0"/>
              </a:rPr>
              <a:t>Meal</a:t>
            </a:r>
            <a:endParaRPr lang="en-US" sz="9600" dirty="0">
              <a:solidFill>
                <a:srgbClr val="00297D"/>
              </a:solidFill>
              <a:latin typeface="Arial Unicode MS" charset="0"/>
              <a:ea typeface="Arial Unicode MS" charset="0"/>
              <a:cs typeface="Arial Unicode MS"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5715" y="230246"/>
            <a:ext cx="1721723" cy="1735508"/>
          </a:xfrm>
          <a:prstGeom prst="rect">
            <a:avLst/>
          </a:prstGeom>
        </p:spPr>
      </p:pic>
      <p:grpSp>
        <p:nvGrpSpPr>
          <p:cNvPr id="19" name="Group 18"/>
          <p:cNvGrpSpPr/>
          <p:nvPr/>
        </p:nvGrpSpPr>
        <p:grpSpPr>
          <a:xfrm>
            <a:off x="823329" y="0"/>
            <a:ext cx="2077073" cy="2079679"/>
            <a:chOff x="2673026" y="352560"/>
            <a:chExt cx="2307262" cy="2310157"/>
          </a:xfrm>
        </p:grpSpPr>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6304" t="-56" r="1725" b="6778"/>
            <a:stretch/>
          </p:blipFill>
          <p:spPr>
            <a:xfrm>
              <a:off x="2877163" y="500334"/>
              <a:ext cx="2007320" cy="2035832"/>
            </a:xfrm>
            <a:prstGeom prst="rect">
              <a:avLst/>
            </a:prstGeom>
          </p:spPr>
        </p:pic>
        <p:sp>
          <p:nvSpPr>
            <p:cNvPr id="10" name="Oval 9"/>
            <p:cNvSpPr/>
            <p:nvPr/>
          </p:nvSpPr>
          <p:spPr>
            <a:xfrm>
              <a:off x="2704637" y="387066"/>
              <a:ext cx="2275651" cy="2275651"/>
            </a:xfrm>
            <a:prstGeom prst="ellipse">
              <a:avLst/>
            </a:prstGeom>
            <a:noFill/>
            <a:ln w="381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687384" y="352560"/>
              <a:ext cx="389312" cy="38931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504652" y="387066"/>
              <a:ext cx="389312" cy="38931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563217" y="2238899"/>
              <a:ext cx="389312" cy="38931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673026" y="2261999"/>
              <a:ext cx="389312" cy="38931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5676218" y="411723"/>
            <a:ext cx="3692070" cy="814262"/>
          </a:xfrm>
          <a:prstGeom prst="rect">
            <a:avLst/>
          </a:prstGeom>
          <a:noFill/>
          <a:effectLst>
            <a:glow rad="63500">
              <a:schemeClr val="accent2">
                <a:satMod val="175000"/>
                <a:alpha val="40000"/>
              </a:schemeClr>
            </a:glow>
          </a:effectLst>
        </p:spPr>
        <p:txBody>
          <a:bodyPr wrap="square">
            <a:spAutoFit/>
          </a:bodyPr>
          <a:lstStyle/>
          <a:p>
            <a:pPr algn="r">
              <a:lnSpc>
                <a:spcPct val="85000"/>
              </a:lnSpc>
            </a:pPr>
            <a:r>
              <a:rPr lang="en-US" sz="2700" i="1" dirty="0" smtClean="0">
                <a:solidFill>
                  <a:schemeClr val="accent2"/>
                </a:solidFill>
                <a:latin typeface="Al Nile" charset="-78"/>
                <a:ea typeface="Al Nile" charset="-78"/>
                <a:cs typeface="Al Nile" charset="-78"/>
              </a:rPr>
              <a:t>Your Dining Assistant </a:t>
            </a:r>
          </a:p>
          <a:p>
            <a:pPr algn="r">
              <a:lnSpc>
                <a:spcPct val="85000"/>
              </a:lnSpc>
            </a:pPr>
            <a:r>
              <a:rPr lang="en-US" sz="2700" b="1" i="1" dirty="0" smtClean="0">
                <a:solidFill>
                  <a:srgbClr val="FFC000"/>
                </a:solidFill>
                <a:latin typeface="Mishafi" charset="-78"/>
                <a:ea typeface="Mishafi" charset="-78"/>
                <a:cs typeface="Mishafi" charset="-78"/>
              </a:rPr>
              <a:t>@ </a:t>
            </a:r>
            <a:r>
              <a:rPr lang="zh-CN" altLang="en-US" sz="2700" b="1" i="1" dirty="0" smtClean="0">
                <a:solidFill>
                  <a:srgbClr val="FFC000"/>
                </a:solidFill>
                <a:latin typeface="Mishafi" charset="-78"/>
                <a:ea typeface="Mishafi" charset="-78"/>
                <a:cs typeface="Mishafi" charset="-78"/>
              </a:rPr>
              <a:t> </a:t>
            </a:r>
            <a:r>
              <a:rPr lang="en-US" sz="2700" b="1" i="1" dirty="0">
                <a:solidFill>
                  <a:srgbClr val="FFC000"/>
                </a:solidFill>
                <a:latin typeface="Mishafi" charset="-78"/>
                <a:ea typeface="Mishafi" charset="-78"/>
                <a:cs typeface="Mishafi" charset="-78"/>
              </a:rPr>
              <a:t>Georgia </a:t>
            </a:r>
            <a:r>
              <a:rPr lang="en-US" sz="2700" b="1" i="1" dirty="0" smtClean="0">
                <a:solidFill>
                  <a:srgbClr val="FFC000"/>
                </a:solidFill>
                <a:latin typeface="Mishafi" charset="-78"/>
                <a:ea typeface="Mishafi" charset="-78"/>
                <a:cs typeface="Mishafi" charset="-78"/>
              </a:rPr>
              <a:t>Tech</a:t>
            </a:r>
            <a:r>
              <a:rPr lang="en-US" sz="2700" i="1" dirty="0" smtClean="0">
                <a:solidFill>
                  <a:schemeClr val="accent2"/>
                </a:solidFill>
                <a:latin typeface="Al Nile" charset="-78"/>
                <a:ea typeface="Al Nile" charset="-78"/>
                <a:cs typeface="Al Nile" charset="-78"/>
              </a:rPr>
              <a:t> </a:t>
            </a:r>
          </a:p>
        </p:txBody>
      </p:sp>
      <p:sp>
        <p:nvSpPr>
          <p:cNvPr id="13" name="TextBox 12"/>
          <p:cNvSpPr txBox="1"/>
          <p:nvPr/>
        </p:nvSpPr>
        <p:spPr>
          <a:xfrm>
            <a:off x="6993146" y="4734828"/>
            <a:ext cx="3082506" cy="461665"/>
          </a:xfrm>
          <a:prstGeom prst="rect">
            <a:avLst/>
          </a:prstGeom>
          <a:noFill/>
        </p:spPr>
        <p:txBody>
          <a:bodyPr wrap="square" rtlCol="0">
            <a:spAutoFit/>
          </a:bodyPr>
          <a:lstStyle/>
          <a:p>
            <a:r>
              <a:rPr lang="en-US" sz="2400" i="1" dirty="0">
                <a:solidFill>
                  <a:srgbClr val="002060"/>
                </a:solidFill>
                <a:latin typeface="Al Bayan Plain" charset="-78"/>
                <a:ea typeface="Al Bayan Plain" charset="-78"/>
                <a:cs typeface="Al Bayan Plain" charset="-78"/>
              </a:rPr>
              <a:t>Qi Zheng &amp; </a:t>
            </a:r>
            <a:r>
              <a:rPr lang="en-US" sz="2400" i="1" dirty="0" err="1">
                <a:solidFill>
                  <a:srgbClr val="002060"/>
                </a:solidFill>
                <a:latin typeface="Al Bayan Plain" charset="-78"/>
                <a:ea typeface="Al Bayan Plain" charset="-78"/>
                <a:cs typeface="Al Bayan Plain" charset="-78"/>
              </a:rPr>
              <a:t>Luoyin</a:t>
            </a:r>
            <a:r>
              <a:rPr lang="en-US" sz="2400" i="1" dirty="0">
                <a:solidFill>
                  <a:srgbClr val="002060"/>
                </a:solidFill>
                <a:latin typeface="Al Bayan Plain" charset="-78"/>
                <a:ea typeface="Al Bayan Plain" charset="-78"/>
                <a:cs typeface="Al Bayan Plain" charset="-78"/>
              </a:rPr>
              <a:t> Feng </a:t>
            </a:r>
            <a:endParaRPr lang="en-US" sz="2400" i="1" dirty="0">
              <a:solidFill>
                <a:srgbClr val="002060"/>
              </a:solidFill>
              <a:latin typeface="Al Bayan Plain" charset="-78"/>
              <a:ea typeface="Al Bayan Plain" charset="-78"/>
              <a:cs typeface="Al Bayan Plain" charset="-78"/>
            </a:endParaRPr>
          </a:p>
        </p:txBody>
      </p:sp>
      <p:sp>
        <p:nvSpPr>
          <p:cNvPr id="14" name="TextBox 13"/>
          <p:cNvSpPr txBox="1"/>
          <p:nvPr/>
        </p:nvSpPr>
        <p:spPr>
          <a:xfrm>
            <a:off x="0" y="6550223"/>
            <a:ext cx="12192000" cy="307777"/>
          </a:xfrm>
          <a:prstGeom prst="rect">
            <a:avLst/>
          </a:prstGeom>
          <a:noFill/>
        </p:spPr>
        <p:txBody>
          <a:bodyPr wrap="square" rtlCol="0">
            <a:spAutoFit/>
          </a:bodyPr>
          <a:lstStyle/>
          <a:p>
            <a:pPr algn="ctr"/>
            <a:r>
              <a:rPr lang="en-US" sz="1400" i="1" dirty="0" smtClean="0">
                <a:solidFill>
                  <a:srgbClr val="002060"/>
                </a:solidFill>
                <a:latin typeface="Al Bayan Plain" charset="-78"/>
                <a:ea typeface="Al Bayan Plain" charset="-78"/>
                <a:cs typeface="Al Bayan Plain" charset="-78"/>
              </a:rPr>
              <a:t>CS 6365</a:t>
            </a:r>
            <a:r>
              <a:rPr lang="en-US" sz="1400" i="1" dirty="0" smtClean="0">
                <a:solidFill>
                  <a:srgbClr val="002060"/>
                </a:solidFill>
                <a:latin typeface="Arial" charset="0"/>
                <a:ea typeface="Arial" charset="0"/>
                <a:cs typeface="Arial" charset="0"/>
              </a:rPr>
              <a:t> -- </a:t>
            </a:r>
            <a:r>
              <a:rPr lang="en-US" sz="1400" i="1" dirty="0" smtClean="0">
                <a:solidFill>
                  <a:srgbClr val="002060"/>
                </a:solidFill>
                <a:latin typeface="Al Bayan Plain" charset="-78"/>
                <a:ea typeface="Al Bayan Plain" charset="-78"/>
                <a:cs typeface="Al Bayan Plain" charset="-78"/>
              </a:rPr>
              <a:t>Intro to </a:t>
            </a:r>
            <a:r>
              <a:rPr lang="en-US" sz="1400" i="1" dirty="0">
                <a:solidFill>
                  <a:srgbClr val="002060"/>
                </a:solidFill>
                <a:latin typeface="Al Bayan Plain" charset="-78"/>
                <a:ea typeface="Al Bayan Plain" charset="-78"/>
                <a:cs typeface="Al Bayan Plain" charset="-78"/>
              </a:rPr>
              <a:t>Enterprise Computing           </a:t>
            </a:r>
            <a:r>
              <a:rPr lang="en-US" sz="1400" i="1" dirty="0" smtClean="0">
                <a:solidFill>
                  <a:srgbClr val="002060"/>
                </a:solidFill>
                <a:latin typeface="Al Bayan Plain" charset="-78"/>
                <a:ea typeface="Al Bayan Plain" charset="-78"/>
                <a:cs typeface="Al Bayan Plain" charset="-78"/>
              </a:rPr>
              <a:t>04</a:t>
            </a:r>
            <a:r>
              <a:rPr lang="en-US" sz="1400" i="1" dirty="0" smtClean="0">
                <a:solidFill>
                  <a:srgbClr val="002060"/>
                </a:solidFill>
                <a:latin typeface="Arial" charset="0"/>
                <a:ea typeface="Arial" charset="0"/>
                <a:cs typeface="Arial" charset="0"/>
              </a:rPr>
              <a:t>-</a:t>
            </a:r>
            <a:r>
              <a:rPr lang="en-US" sz="1400" i="1" dirty="0" smtClean="0">
                <a:solidFill>
                  <a:srgbClr val="002060"/>
                </a:solidFill>
                <a:latin typeface="Al Bayan Plain" charset="-78"/>
                <a:ea typeface="Al Bayan Plain" charset="-78"/>
                <a:cs typeface="Al Bayan Plain" charset="-78"/>
              </a:rPr>
              <a:t>13</a:t>
            </a:r>
            <a:r>
              <a:rPr lang="en-US" sz="1400" i="1" dirty="0" smtClean="0">
                <a:solidFill>
                  <a:srgbClr val="002060"/>
                </a:solidFill>
                <a:latin typeface="Arial" charset="0"/>
                <a:ea typeface="Arial" charset="0"/>
                <a:cs typeface="Arial" charset="0"/>
              </a:rPr>
              <a:t>-</a:t>
            </a:r>
            <a:r>
              <a:rPr lang="en-US" sz="1400" i="1" dirty="0" smtClean="0">
                <a:solidFill>
                  <a:srgbClr val="002060"/>
                </a:solidFill>
                <a:latin typeface="Al Bayan Plain" charset="-78"/>
                <a:ea typeface="Al Bayan Plain" charset="-78"/>
                <a:cs typeface="Al Bayan Plain" charset="-78"/>
              </a:rPr>
              <a:t>2017</a:t>
            </a:r>
            <a:endParaRPr lang="en-US" sz="1400" i="1" dirty="0">
              <a:solidFill>
                <a:srgbClr val="002060"/>
              </a:solidFill>
              <a:latin typeface="Al Bayan Plain" charset="-78"/>
              <a:ea typeface="Al Bayan Plain" charset="-78"/>
              <a:cs typeface="Al Bayan Plain" charset="-78"/>
            </a:endParaRPr>
          </a:p>
        </p:txBody>
      </p:sp>
    </p:spTree>
    <p:extLst>
      <p:ext uri="{BB962C8B-B14F-4D97-AF65-F5344CB8AC3E}">
        <p14:creationId xmlns:p14="http://schemas.microsoft.com/office/powerpoint/2010/main" val="10638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449426" y="2612621"/>
            <a:ext cx="6021714" cy="755529"/>
          </a:xfrm>
        </p:spPr>
        <p:txBody>
          <a:bodyPr>
            <a:normAutofit/>
          </a:bodyPr>
          <a:lstStyle/>
          <a:p>
            <a:r>
              <a:rPr lang="en-US" sz="4000" b="1" dirty="0" smtClean="0"/>
              <a:t>Demo and User Cases</a:t>
            </a:r>
            <a:endParaRPr lang="en-US" sz="4000" b="1" dirty="0"/>
          </a:p>
        </p:txBody>
      </p:sp>
    </p:spTree>
    <p:extLst>
      <p:ext uri="{BB962C8B-B14F-4D97-AF65-F5344CB8AC3E}">
        <p14:creationId xmlns:p14="http://schemas.microsoft.com/office/powerpoint/2010/main" val="2828049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27277" y="2777705"/>
            <a:ext cx="3243532" cy="1323439"/>
          </a:xfrm>
          <a:prstGeom prst="rect">
            <a:avLst/>
          </a:prstGeom>
          <a:noFill/>
          <a:effectLst>
            <a:glow rad="279400">
              <a:srgbClr val="FFFF00">
                <a:alpha val="40000"/>
              </a:srgbClr>
            </a:glow>
          </a:effectLst>
        </p:spPr>
        <p:txBody>
          <a:bodyPr wrap="square" rtlCol="0">
            <a:spAutoFit/>
          </a:bodyPr>
          <a:lstStyle/>
          <a:p>
            <a:r>
              <a:rPr lang="en-US" sz="8000" b="1" dirty="0" smtClean="0">
                <a:solidFill>
                  <a:srgbClr val="00B050"/>
                </a:solidFill>
                <a:latin typeface="Hannotate TC" charset="-120"/>
                <a:ea typeface="Hannotate TC" charset="-120"/>
                <a:cs typeface="Hannotate TC" charset="-120"/>
              </a:rPr>
              <a:t>Q &amp; A</a:t>
            </a:r>
            <a:endParaRPr lang="en-US" sz="8000" b="1" dirty="0">
              <a:solidFill>
                <a:srgbClr val="00B050"/>
              </a:solidFill>
              <a:latin typeface="Hannotate TC" charset="-120"/>
              <a:ea typeface="Hannotate TC" charset="-120"/>
              <a:cs typeface="Hannotate TC" charset="-120"/>
            </a:endParaRPr>
          </a:p>
        </p:txBody>
      </p:sp>
      <p:pic>
        <p:nvPicPr>
          <p:cNvPr id="5" name="Picture 4"/>
          <p:cNvPicPr>
            <a:picLocks noChangeAspect="1"/>
          </p:cNvPicPr>
          <p:nvPr/>
        </p:nvPicPr>
        <p:blipFill>
          <a:blip r:embed="rId2"/>
          <a:stretch>
            <a:fillRect/>
          </a:stretch>
        </p:blipFill>
        <p:spPr>
          <a:xfrm>
            <a:off x="2657895" y="2543957"/>
            <a:ext cx="1712906" cy="1557187"/>
          </a:xfrm>
          <a:prstGeom prst="rect">
            <a:avLst/>
          </a:prstGeom>
        </p:spPr>
      </p:pic>
      <p:sp>
        <p:nvSpPr>
          <p:cNvPr id="7" name="TextBox 6"/>
          <p:cNvSpPr txBox="1"/>
          <p:nvPr/>
        </p:nvSpPr>
        <p:spPr>
          <a:xfrm>
            <a:off x="0" y="6550223"/>
            <a:ext cx="12192000" cy="307777"/>
          </a:xfrm>
          <a:prstGeom prst="rect">
            <a:avLst/>
          </a:prstGeom>
          <a:noFill/>
        </p:spPr>
        <p:txBody>
          <a:bodyPr wrap="square" rtlCol="0">
            <a:spAutoFit/>
          </a:bodyPr>
          <a:lstStyle/>
          <a:p>
            <a:pPr algn="ctr"/>
            <a:r>
              <a:rPr lang="en-US" sz="1400" i="1" dirty="0" smtClean="0">
                <a:solidFill>
                  <a:srgbClr val="002060"/>
                </a:solidFill>
                <a:latin typeface="Al Bayan Plain" charset="-78"/>
                <a:ea typeface="Al Bayan Plain" charset="-78"/>
                <a:cs typeface="Al Bayan Plain" charset="-78"/>
              </a:rPr>
              <a:t>CS 6365</a:t>
            </a:r>
            <a:r>
              <a:rPr lang="en-US" sz="1400" i="1" dirty="0" smtClean="0">
                <a:solidFill>
                  <a:srgbClr val="002060"/>
                </a:solidFill>
                <a:latin typeface="Arial" charset="0"/>
                <a:ea typeface="Arial" charset="0"/>
                <a:cs typeface="Arial" charset="0"/>
              </a:rPr>
              <a:t> -- </a:t>
            </a:r>
            <a:r>
              <a:rPr lang="en-US" sz="1400" i="1" dirty="0" smtClean="0">
                <a:solidFill>
                  <a:srgbClr val="002060"/>
                </a:solidFill>
                <a:latin typeface="Al Bayan Plain" charset="-78"/>
                <a:ea typeface="Al Bayan Plain" charset="-78"/>
                <a:cs typeface="Al Bayan Plain" charset="-78"/>
              </a:rPr>
              <a:t>Intro to </a:t>
            </a:r>
            <a:r>
              <a:rPr lang="en-US" sz="1400" i="1" dirty="0">
                <a:solidFill>
                  <a:srgbClr val="002060"/>
                </a:solidFill>
                <a:latin typeface="Al Bayan Plain" charset="-78"/>
                <a:ea typeface="Al Bayan Plain" charset="-78"/>
                <a:cs typeface="Al Bayan Plain" charset="-78"/>
              </a:rPr>
              <a:t>Enterprise Computing           </a:t>
            </a:r>
            <a:r>
              <a:rPr lang="en-US" sz="1400" i="1" dirty="0" smtClean="0">
                <a:solidFill>
                  <a:srgbClr val="002060"/>
                </a:solidFill>
                <a:latin typeface="Al Bayan Plain" charset="-78"/>
                <a:ea typeface="Al Bayan Plain" charset="-78"/>
                <a:cs typeface="Al Bayan Plain" charset="-78"/>
              </a:rPr>
              <a:t>04</a:t>
            </a:r>
            <a:r>
              <a:rPr lang="en-US" sz="1400" i="1" dirty="0" smtClean="0">
                <a:solidFill>
                  <a:srgbClr val="002060"/>
                </a:solidFill>
                <a:latin typeface="Arial" charset="0"/>
                <a:ea typeface="Arial" charset="0"/>
                <a:cs typeface="Arial" charset="0"/>
              </a:rPr>
              <a:t>-</a:t>
            </a:r>
            <a:r>
              <a:rPr lang="en-US" sz="1400" i="1" dirty="0" smtClean="0">
                <a:solidFill>
                  <a:srgbClr val="002060"/>
                </a:solidFill>
                <a:latin typeface="Al Bayan Plain" charset="-78"/>
                <a:ea typeface="Al Bayan Plain" charset="-78"/>
                <a:cs typeface="Al Bayan Plain" charset="-78"/>
              </a:rPr>
              <a:t>13</a:t>
            </a:r>
            <a:r>
              <a:rPr lang="en-US" sz="1400" i="1" dirty="0" smtClean="0">
                <a:solidFill>
                  <a:srgbClr val="002060"/>
                </a:solidFill>
                <a:latin typeface="Arial" charset="0"/>
                <a:ea typeface="Arial" charset="0"/>
                <a:cs typeface="Arial" charset="0"/>
              </a:rPr>
              <a:t>-</a:t>
            </a:r>
            <a:r>
              <a:rPr lang="en-US" sz="1400" i="1" dirty="0" smtClean="0">
                <a:solidFill>
                  <a:srgbClr val="002060"/>
                </a:solidFill>
                <a:latin typeface="Al Bayan Plain" charset="-78"/>
                <a:ea typeface="Al Bayan Plain" charset="-78"/>
                <a:cs typeface="Al Bayan Plain" charset="-78"/>
              </a:rPr>
              <a:t>2017</a:t>
            </a:r>
            <a:endParaRPr lang="en-US" sz="1400" i="1" dirty="0">
              <a:solidFill>
                <a:srgbClr val="002060"/>
              </a:solidFill>
              <a:latin typeface="Al Bayan Plain" charset="-78"/>
              <a:ea typeface="Al Bayan Plain" charset="-78"/>
              <a:cs typeface="Al Bayan Plain" charset="-78"/>
            </a:endParaRPr>
          </a:p>
        </p:txBody>
      </p:sp>
    </p:spTree>
    <p:extLst>
      <p:ext uri="{BB962C8B-B14F-4D97-AF65-F5344CB8AC3E}">
        <p14:creationId xmlns:p14="http://schemas.microsoft.com/office/powerpoint/2010/main" val="218660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764031" y="3974899"/>
            <a:ext cx="4248352" cy="2752826"/>
          </a:xfrm>
          <a:prstGeom prst="roundRect">
            <a:avLst>
              <a:gd name="adj" fmla="val 7266"/>
            </a:avLst>
          </a:prstGeom>
          <a:solidFill>
            <a:srgbClr val="00B0F0">
              <a:alpha val="10000"/>
            </a:srgbClr>
          </a:solidFill>
          <a:ln w="381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charset="0"/>
              <a:buChar char="•"/>
            </a:pPr>
            <a:r>
              <a:rPr lang="en-US" sz="2400" dirty="0">
                <a:ln w="0"/>
                <a:solidFill>
                  <a:srgbClr val="0070C0"/>
                </a:solidFill>
              </a:rPr>
              <a:t>Don’t know where to go</a:t>
            </a:r>
          </a:p>
        </p:txBody>
      </p:sp>
      <p:sp>
        <p:nvSpPr>
          <p:cNvPr id="2" name="Title 1"/>
          <p:cNvSpPr>
            <a:spLocks noGrp="1"/>
          </p:cNvSpPr>
          <p:nvPr>
            <p:ph type="title"/>
          </p:nvPr>
        </p:nvSpPr>
        <p:spPr>
          <a:xfrm>
            <a:off x="551614" y="7444"/>
            <a:ext cx="8596668" cy="755529"/>
          </a:xfrm>
        </p:spPr>
        <p:txBody>
          <a:bodyPr>
            <a:normAutofit/>
          </a:bodyPr>
          <a:lstStyle/>
          <a:p>
            <a:r>
              <a:rPr lang="en-US" sz="4000" b="1" dirty="0" smtClean="0"/>
              <a:t>Main Issues</a:t>
            </a:r>
            <a:endParaRPr lang="en-US" sz="4000" b="1" dirty="0"/>
          </a:p>
        </p:txBody>
      </p:sp>
      <p:sp>
        <p:nvSpPr>
          <p:cNvPr id="7" name="Rounded Rectangle 6"/>
          <p:cNvSpPr/>
          <p:nvPr/>
        </p:nvSpPr>
        <p:spPr>
          <a:xfrm>
            <a:off x="5174500" y="1111625"/>
            <a:ext cx="4248352" cy="2752826"/>
          </a:xfrm>
          <a:prstGeom prst="roundRect">
            <a:avLst>
              <a:gd name="adj" fmla="val 6013"/>
            </a:avLst>
          </a:prstGeom>
          <a:solidFill>
            <a:srgbClr val="FFFC06">
              <a:alpha val="20000"/>
            </a:srgbClr>
          </a:solidFill>
          <a:ln w="38100">
            <a:solidFill>
              <a:srgbClr val="FFDB21">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charset="0"/>
              <a:buChar char="•"/>
            </a:pPr>
            <a:r>
              <a:rPr lang="en-US" altLang="zh-CN" sz="2400" dirty="0">
                <a:ln w="0"/>
                <a:solidFill>
                  <a:srgbClr val="0070C0"/>
                </a:solidFill>
              </a:rPr>
              <a:t>Unaware of </a:t>
            </a:r>
            <a:r>
              <a:rPr lang="en-US" altLang="zh-CN" sz="2400" dirty="0" smtClean="0">
                <a:ln w="0"/>
                <a:solidFill>
                  <a:srgbClr val="0070C0"/>
                </a:solidFill>
              </a:rPr>
              <a:t>nutrition facts, </a:t>
            </a:r>
            <a:r>
              <a:rPr lang="en-US" sz="2400" dirty="0" smtClean="0">
                <a:ln w="0"/>
                <a:solidFill>
                  <a:srgbClr val="0070C0"/>
                </a:solidFill>
              </a:rPr>
              <a:t>hard </a:t>
            </a:r>
            <a:r>
              <a:rPr lang="en-US" sz="2400" dirty="0">
                <a:ln w="0"/>
                <a:solidFill>
                  <a:srgbClr val="0070C0"/>
                </a:solidFill>
              </a:rPr>
              <a:t>to keep track of calorie/nutrition intake</a:t>
            </a:r>
          </a:p>
          <a:p>
            <a:pPr marL="342900" indent="-342900">
              <a:buFont typeface="Arial" charset="0"/>
              <a:buChar char="•"/>
            </a:pPr>
            <a:endParaRPr lang="en-US" altLang="zh-CN" sz="2400" dirty="0">
              <a:ln w="0"/>
              <a:solidFill>
                <a:srgbClr val="0070C0"/>
              </a:solidFill>
            </a:endParaRPr>
          </a:p>
        </p:txBody>
      </p:sp>
      <p:sp>
        <p:nvSpPr>
          <p:cNvPr id="8" name="Rounded Rectangle 7"/>
          <p:cNvSpPr/>
          <p:nvPr/>
        </p:nvSpPr>
        <p:spPr>
          <a:xfrm>
            <a:off x="5173322" y="3974898"/>
            <a:ext cx="4274223" cy="2752826"/>
          </a:xfrm>
          <a:prstGeom prst="roundRect">
            <a:avLst>
              <a:gd name="adj" fmla="val 7893"/>
            </a:avLst>
          </a:prstGeom>
          <a:solidFill>
            <a:srgbClr val="C1ACFF">
              <a:alpha val="20000"/>
            </a:srgbClr>
          </a:solidFill>
          <a:ln w="38100">
            <a:solidFill>
              <a:srgbClr val="C1AC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charset="0"/>
              <a:buChar char="•"/>
            </a:pPr>
            <a:r>
              <a:rPr lang="en-US" sz="2400" dirty="0" smtClean="0">
                <a:ln w="0"/>
                <a:solidFill>
                  <a:srgbClr val="0070C0"/>
                </a:solidFill>
              </a:rPr>
              <a:t>Diet management</a:t>
            </a:r>
            <a:endParaRPr lang="en-US" sz="2400" dirty="0">
              <a:ln w="0"/>
              <a:solidFill>
                <a:srgbClr val="0070C0"/>
              </a:solidFill>
            </a:endParaRPr>
          </a:p>
        </p:txBody>
      </p:sp>
      <p:sp>
        <p:nvSpPr>
          <p:cNvPr id="9" name="Rounded Rectangle 8"/>
          <p:cNvSpPr/>
          <p:nvPr/>
        </p:nvSpPr>
        <p:spPr>
          <a:xfrm>
            <a:off x="764032" y="1111625"/>
            <a:ext cx="4248352" cy="2752826"/>
          </a:xfrm>
          <a:prstGeom prst="roundRect">
            <a:avLst>
              <a:gd name="adj" fmla="val 7266"/>
            </a:avLst>
          </a:prstGeom>
          <a:solidFill>
            <a:srgbClr val="B0FB9B">
              <a:alpha val="20000"/>
            </a:srgbClr>
          </a:solidFill>
          <a:ln w="381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charset="0"/>
              <a:buChar char="•"/>
            </a:pPr>
            <a:r>
              <a:rPr lang="en-US" altLang="zh-CN" sz="2400" dirty="0" smtClean="0">
                <a:ln w="0"/>
                <a:solidFill>
                  <a:srgbClr val="0070C0"/>
                </a:solidFill>
              </a:rPr>
              <a:t>Scattered food Info</a:t>
            </a:r>
          </a:p>
          <a:p>
            <a:pPr marL="342900" indent="-342900">
              <a:buFont typeface="Arial" charset="0"/>
              <a:buChar char="•"/>
            </a:pPr>
            <a:r>
              <a:rPr lang="en-US" altLang="zh-CN" sz="2400" dirty="0" smtClean="0">
                <a:ln w="0"/>
                <a:solidFill>
                  <a:srgbClr val="0070C0"/>
                </a:solidFill>
              </a:rPr>
              <a:t>Inconvenient access to menus </a:t>
            </a:r>
            <a:endParaRPr lang="en-US" altLang="zh-CN" sz="2400" dirty="0">
              <a:ln w="0"/>
              <a:solidFill>
                <a:srgbClr val="0070C0"/>
              </a:solidFill>
            </a:endParaRPr>
          </a:p>
        </p:txBody>
      </p:sp>
      <p:pic>
        <p:nvPicPr>
          <p:cNvPr id="3" name="Picture 2"/>
          <p:cNvPicPr>
            <a:picLocks noChangeAspect="1"/>
          </p:cNvPicPr>
          <p:nvPr/>
        </p:nvPicPr>
        <p:blipFill>
          <a:blip r:embed="rId3">
            <a:duotone>
              <a:prstClr val="black"/>
              <a:srgbClr val="5DC9F0">
                <a:tint val="45000"/>
                <a:satMod val="400000"/>
              </a:srgbClr>
            </a:duotone>
            <a:alphaModFix amt="85000"/>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rot="20946374">
            <a:off x="9281359" y="2561167"/>
            <a:ext cx="2411599" cy="1638263"/>
          </a:xfrm>
          <a:prstGeom prst="round2DiagRect">
            <a:avLst>
              <a:gd name="adj1" fmla="val 29513"/>
              <a:gd name="adj2" fmla="val 0"/>
            </a:avLst>
          </a:prstGeom>
          <a:effectLst>
            <a:glow rad="127000">
              <a:srgbClr val="C1ACFF">
                <a:alpha val="34000"/>
              </a:srgbClr>
            </a:glow>
            <a:reflection blurRad="6350" stA="54000" endPos="55000" dir="5400000" sy="-100000" algn="bl" rotWithShape="0"/>
          </a:effectLst>
        </p:spPr>
      </p:pic>
    </p:spTree>
    <p:extLst>
      <p:ext uri="{BB962C8B-B14F-4D97-AF65-F5344CB8AC3E}">
        <p14:creationId xmlns:p14="http://schemas.microsoft.com/office/powerpoint/2010/main" val="19201114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764031" y="3974899"/>
            <a:ext cx="4248352" cy="2752826"/>
          </a:xfrm>
          <a:prstGeom prst="roundRect">
            <a:avLst>
              <a:gd name="adj" fmla="val 7266"/>
            </a:avLst>
          </a:prstGeom>
          <a:solidFill>
            <a:srgbClr val="00B0F0">
              <a:alpha val="10000"/>
            </a:srgbClr>
          </a:solidFill>
          <a:ln w="381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charset="0"/>
              <a:buChar char="•"/>
            </a:pPr>
            <a:r>
              <a:rPr lang="en-US" sz="2400" b="1" dirty="0" smtClean="0">
                <a:ln w="0"/>
                <a:solidFill>
                  <a:srgbClr val="0070C0"/>
                </a:solidFill>
              </a:rPr>
              <a:t>Precise locations + Easy Navigation</a:t>
            </a:r>
            <a:endParaRPr lang="en-US" sz="2400" b="1" dirty="0">
              <a:ln w="0"/>
              <a:solidFill>
                <a:srgbClr val="0070C0"/>
              </a:solidFill>
            </a:endParaRPr>
          </a:p>
        </p:txBody>
      </p:sp>
      <p:sp>
        <p:nvSpPr>
          <p:cNvPr id="2" name="Title 1"/>
          <p:cNvSpPr>
            <a:spLocks noGrp="1"/>
          </p:cNvSpPr>
          <p:nvPr>
            <p:ph type="title"/>
          </p:nvPr>
        </p:nvSpPr>
        <p:spPr>
          <a:xfrm>
            <a:off x="551614" y="7444"/>
            <a:ext cx="8596668" cy="755529"/>
          </a:xfrm>
        </p:spPr>
        <p:txBody>
          <a:bodyPr>
            <a:normAutofit/>
          </a:bodyPr>
          <a:lstStyle/>
          <a:p>
            <a:r>
              <a:rPr lang="en-US" sz="4000" b="1" dirty="0" smtClean="0"/>
              <a:t>Functionalities</a:t>
            </a:r>
            <a:endParaRPr lang="en-US" sz="4000" b="1" dirty="0"/>
          </a:p>
        </p:txBody>
      </p:sp>
      <p:sp>
        <p:nvSpPr>
          <p:cNvPr id="7" name="Rounded Rectangle 6"/>
          <p:cNvSpPr/>
          <p:nvPr/>
        </p:nvSpPr>
        <p:spPr>
          <a:xfrm>
            <a:off x="5191753" y="1111626"/>
            <a:ext cx="4248352" cy="2752826"/>
          </a:xfrm>
          <a:prstGeom prst="roundRect">
            <a:avLst>
              <a:gd name="adj" fmla="val 6013"/>
            </a:avLst>
          </a:prstGeom>
          <a:solidFill>
            <a:srgbClr val="FFFC06">
              <a:alpha val="20000"/>
            </a:srgbClr>
          </a:solidFill>
          <a:ln w="38100">
            <a:solidFill>
              <a:srgbClr val="FFDB21">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charset="0"/>
              <a:buChar char="•"/>
            </a:pPr>
            <a:r>
              <a:rPr lang="en-US" altLang="zh-CN" sz="2400" b="1" dirty="0">
                <a:ln w="0"/>
                <a:solidFill>
                  <a:srgbClr val="0070C0"/>
                </a:solidFill>
              </a:rPr>
              <a:t>Detailed n</a:t>
            </a:r>
            <a:r>
              <a:rPr lang="en-US" altLang="zh-CN" sz="2400" b="1" dirty="0" smtClean="0">
                <a:ln w="0"/>
                <a:solidFill>
                  <a:srgbClr val="0070C0"/>
                </a:solidFill>
              </a:rPr>
              <a:t>utrition facts</a:t>
            </a:r>
            <a:endParaRPr lang="en-US" altLang="zh-CN" sz="2400" b="1" dirty="0">
              <a:ln w="0"/>
              <a:solidFill>
                <a:srgbClr val="0070C0"/>
              </a:solidFill>
            </a:endParaRPr>
          </a:p>
        </p:txBody>
      </p:sp>
      <p:sp>
        <p:nvSpPr>
          <p:cNvPr id="8" name="Rounded Rectangle 7"/>
          <p:cNvSpPr/>
          <p:nvPr/>
        </p:nvSpPr>
        <p:spPr>
          <a:xfrm>
            <a:off x="5190575" y="3974899"/>
            <a:ext cx="4274223" cy="2752826"/>
          </a:xfrm>
          <a:prstGeom prst="roundRect">
            <a:avLst>
              <a:gd name="adj" fmla="val 7893"/>
            </a:avLst>
          </a:prstGeom>
          <a:solidFill>
            <a:srgbClr val="C1ACFF">
              <a:alpha val="20000"/>
            </a:srgbClr>
          </a:solidFill>
          <a:ln w="38100">
            <a:solidFill>
              <a:srgbClr val="C1AC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Aft>
                <a:spcPts val="800"/>
              </a:spcAft>
              <a:buFont typeface="Arial" charset="0"/>
              <a:buChar char="•"/>
            </a:pPr>
            <a:r>
              <a:rPr lang="en-US" sz="2400" b="1" dirty="0" smtClean="0">
                <a:ln w="0"/>
                <a:solidFill>
                  <a:srgbClr val="0070C0"/>
                </a:solidFill>
              </a:rPr>
              <a:t>Diet management:</a:t>
            </a:r>
          </a:p>
          <a:p>
            <a:pPr marL="708660" lvl="1" indent="-342900">
              <a:spcAft>
                <a:spcPts val="800"/>
              </a:spcAft>
              <a:buFont typeface="Wingdings" charset="2"/>
              <a:buChar char="ü"/>
            </a:pPr>
            <a:r>
              <a:rPr lang="en-US" altLang="zh-CN" sz="2000" i="1" dirty="0" smtClean="0">
                <a:ln w="0"/>
                <a:solidFill>
                  <a:srgbClr val="0070C0"/>
                </a:solidFill>
              </a:rPr>
              <a:t>Nutrient </a:t>
            </a:r>
            <a:r>
              <a:rPr lang="en-US" altLang="zh-CN" sz="2000" i="1" dirty="0">
                <a:ln w="0"/>
                <a:solidFill>
                  <a:srgbClr val="0070C0"/>
                </a:solidFill>
              </a:rPr>
              <a:t>Density Scores based on NRF </a:t>
            </a:r>
            <a:r>
              <a:rPr lang="en-US" altLang="zh-CN" sz="2000" i="1" dirty="0" smtClean="0">
                <a:ln w="0"/>
                <a:solidFill>
                  <a:srgbClr val="0070C0"/>
                </a:solidFill>
              </a:rPr>
              <a:t>profiling</a:t>
            </a:r>
          </a:p>
          <a:p>
            <a:pPr marL="708660" lvl="1" indent="-342900">
              <a:spcAft>
                <a:spcPts val="800"/>
              </a:spcAft>
              <a:buFont typeface="Wingdings" charset="2"/>
              <a:buChar char="ü"/>
            </a:pPr>
            <a:r>
              <a:rPr lang="en-US" altLang="zh-CN" sz="2000" i="1" dirty="0" smtClean="0">
                <a:ln w="0"/>
                <a:solidFill>
                  <a:srgbClr val="0070C0"/>
                </a:solidFill>
              </a:rPr>
              <a:t>Daily Value Suggestions</a:t>
            </a:r>
          </a:p>
          <a:p>
            <a:pPr marL="708660" lvl="1" indent="-342900">
              <a:spcAft>
                <a:spcPts val="800"/>
              </a:spcAft>
              <a:buFont typeface="Wingdings" charset="2"/>
              <a:buChar char="ü"/>
            </a:pPr>
            <a:r>
              <a:rPr lang="en-US" altLang="zh-CN" sz="2000" i="1" dirty="0" smtClean="0">
                <a:ln w="0"/>
                <a:solidFill>
                  <a:srgbClr val="0070C0"/>
                </a:solidFill>
              </a:rPr>
              <a:t>Calorie Intake Calculator</a:t>
            </a:r>
            <a:endParaRPr lang="en-US" altLang="zh-CN" sz="2000" i="1" dirty="0">
              <a:ln w="0"/>
              <a:solidFill>
                <a:srgbClr val="0070C0"/>
              </a:solidFill>
            </a:endParaRPr>
          </a:p>
          <a:p>
            <a:pPr marL="342900" indent="-342900">
              <a:buFont typeface="Arial" charset="0"/>
              <a:buChar char="•"/>
            </a:pPr>
            <a:endParaRPr lang="en-US" sz="2200" dirty="0">
              <a:ln w="0"/>
              <a:solidFill>
                <a:srgbClr val="0070C0"/>
              </a:solidFill>
            </a:endParaRPr>
          </a:p>
        </p:txBody>
      </p:sp>
      <p:sp>
        <p:nvSpPr>
          <p:cNvPr id="9" name="Rounded Rectangle 8"/>
          <p:cNvSpPr/>
          <p:nvPr/>
        </p:nvSpPr>
        <p:spPr>
          <a:xfrm>
            <a:off x="764032" y="1111625"/>
            <a:ext cx="4248352" cy="2752826"/>
          </a:xfrm>
          <a:prstGeom prst="roundRect">
            <a:avLst>
              <a:gd name="adj" fmla="val 7266"/>
            </a:avLst>
          </a:prstGeom>
          <a:solidFill>
            <a:srgbClr val="B0FB9B">
              <a:alpha val="20000"/>
            </a:srgbClr>
          </a:solidFill>
          <a:ln w="381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charset="0"/>
              <a:buChar char="•"/>
            </a:pPr>
            <a:r>
              <a:rPr lang="en-US" altLang="zh-CN" sz="2400" b="1" dirty="0">
                <a:ln w="0"/>
                <a:solidFill>
                  <a:srgbClr val="0070C0"/>
                </a:solidFill>
              </a:rPr>
              <a:t>Real-Time</a:t>
            </a:r>
            <a:r>
              <a:rPr lang="zh-CN" altLang="en-US" sz="2400" b="1" dirty="0">
                <a:ln w="0"/>
                <a:solidFill>
                  <a:srgbClr val="0070C0"/>
                </a:solidFill>
              </a:rPr>
              <a:t> </a:t>
            </a:r>
            <a:r>
              <a:rPr lang="en-US" altLang="zh-CN" sz="2400" b="1" dirty="0">
                <a:ln w="0"/>
                <a:solidFill>
                  <a:srgbClr val="0070C0"/>
                </a:solidFill>
              </a:rPr>
              <a:t>m</a:t>
            </a:r>
            <a:r>
              <a:rPr lang="en-US" altLang="zh-CN" sz="2400" b="1" dirty="0" smtClean="0">
                <a:ln w="0"/>
                <a:solidFill>
                  <a:srgbClr val="0070C0"/>
                </a:solidFill>
              </a:rPr>
              <a:t>enus</a:t>
            </a:r>
            <a:r>
              <a:rPr lang="zh-CN" altLang="en-US" sz="2400" b="1" dirty="0" smtClean="0">
                <a:ln w="0"/>
                <a:solidFill>
                  <a:srgbClr val="0070C0"/>
                </a:solidFill>
              </a:rPr>
              <a:t> </a:t>
            </a:r>
            <a:r>
              <a:rPr lang="en-US" altLang="zh-CN" sz="2400" b="1" dirty="0">
                <a:ln w="0"/>
                <a:solidFill>
                  <a:srgbClr val="0070C0"/>
                </a:solidFill>
              </a:rPr>
              <a:t>for</a:t>
            </a:r>
            <a:r>
              <a:rPr lang="zh-CN" altLang="en-US" sz="2400" b="1" dirty="0">
                <a:ln w="0"/>
                <a:solidFill>
                  <a:srgbClr val="0070C0"/>
                </a:solidFill>
              </a:rPr>
              <a:t> </a:t>
            </a:r>
            <a:r>
              <a:rPr lang="en-US" altLang="zh-CN" sz="2400" b="1" dirty="0">
                <a:ln w="0"/>
                <a:solidFill>
                  <a:srgbClr val="0070C0"/>
                </a:solidFill>
              </a:rPr>
              <a:t>all dining places across the </a:t>
            </a:r>
            <a:r>
              <a:rPr lang="en-US" altLang="zh-CN" sz="2400" b="1" dirty="0" smtClean="0">
                <a:ln w="0"/>
                <a:solidFill>
                  <a:srgbClr val="0070C0"/>
                </a:solidFill>
              </a:rPr>
              <a:t>campus</a:t>
            </a:r>
          </a:p>
        </p:txBody>
      </p:sp>
      <p:grpSp>
        <p:nvGrpSpPr>
          <p:cNvPr id="6" name="Group 5"/>
          <p:cNvGrpSpPr/>
          <p:nvPr/>
        </p:nvGrpSpPr>
        <p:grpSpPr>
          <a:xfrm>
            <a:off x="9776806" y="1936547"/>
            <a:ext cx="2120949" cy="3414765"/>
            <a:chOff x="10173621" y="966426"/>
            <a:chExt cx="2120949" cy="3414765"/>
          </a:xfrm>
        </p:grpSpPr>
        <p:pic>
          <p:nvPicPr>
            <p:cNvPr id="4" name="Picture 3"/>
            <p:cNvPicPr>
              <a:picLocks noChangeAspect="1"/>
            </p:cNvPicPr>
            <p:nvPr/>
          </p:nvPicPr>
          <p:blipFill>
            <a:blip r:embed="rId3"/>
            <a:stretch>
              <a:fillRect/>
            </a:stretch>
          </p:blipFill>
          <p:spPr>
            <a:xfrm rot="646492">
              <a:off x="10173621" y="966426"/>
              <a:ext cx="2120949" cy="3414765"/>
            </a:xfrm>
            <a:prstGeom prst="rect">
              <a:avLst/>
            </a:prstGeom>
            <a:effectLst>
              <a:reflection blurRad="6350" stA="40000" endPos="33000" dir="5400000" sy="-100000" algn="bl" rotWithShape="0"/>
            </a:effectLst>
          </p:spPr>
        </p:pic>
        <p:pic>
          <p:nvPicPr>
            <p:cNvPr id="11" name="Picture 10"/>
            <p:cNvPicPr>
              <a:picLocks noChangeAspect="1"/>
            </p:cNvPicPr>
            <p:nvPr/>
          </p:nvPicPr>
          <p:blipFill>
            <a:blip r:embed="rId4"/>
            <a:stretch>
              <a:fillRect/>
            </a:stretch>
          </p:blipFill>
          <p:spPr>
            <a:xfrm rot="646492">
              <a:off x="10417501" y="1230579"/>
              <a:ext cx="1622160" cy="2883838"/>
            </a:xfrm>
            <a:prstGeom prst="rect">
              <a:avLst/>
            </a:prstGeom>
          </p:spPr>
        </p:pic>
      </p:grpSp>
    </p:spTree>
    <p:extLst>
      <p:ext uri="{BB962C8B-B14F-4D97-AF65-F5344CB8AC3E}">
        <p14:creationId xmlns:p14="http://schemas.microsoft.com/office/powerpoint/2010/main" val="3732133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7305944" y="0"/>
            <a:ext cx="4886056" cy="6858000"/>
          </a:xfrm>
          <a:prstGeom prst="roundRect">
            <a:avLst>
              <a:gd name="adj" fmla="val 0"/>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ltLang="zh-CN" b="1" dirty="0" smtClean="0"/>
              <a:t>Technology</a:t>
            </a:r>
            <a:r>
              <a:rPr lang="zh-CN" altLang="en-US" b="1" dirty="0" smtClean="0"/>
              <a:t> </a:t>
            </a:r>
            <a:r>
              <a:rPr lang="en-US" altLang="zh-CN" b="1" dirty="0" smtClean="0"/>
              <a:t>Overview</a:t>
            </a:r>
            <a:endParaRPr lang="en-US" b="1" dirty="0"/>
          </a:p>
        </p:txBody>
      </p:sp>
      <p:sp>
        <p:nvSpPr>
          <p:cNvPr id="5" name="Content Placeholder 4"/>
          <p:cNvSpPr>
            <a:spLocks noGrp="1"/>
          </p:cNvSpPr>
          <p:nvPr>
            <p:ph idx="1"/>
          </p:nvPr>
        </p:nvSpPr>
        <p:spPr>
          <a:xfrm>
            <a:off x="677334" y="1345721"/>
            <a:ext cx="7517559" cy="5512278"/>
          </a:xfrm>
        </p:spPr>
        <p:txBody>
          <a:bodyPr>
            <a:normAutofit/>
          </a:bodyPr>
          <a:lstStyle/>
          <a:p>
            <a:pPr marL="731520" lvl="1" indent="-457200">
              <a:lnSpc>
                <a:spcPct val="114000"/>
              </a:lnSpc>
              <a:spcBef>
                <a:spcPts val="0"/>
              </a:spcBef>
              <a:spcAft>
                <a:spcPts val="1800"/>
              </a:spcAft>
              <a:buClr>
                <a:srgbClr val="00B050"/>
              </a:buClr>
              <a:buFont typeface="Wingdings" charset="2"/>
              <a:buChar char="v"/>
            </a:pPr>
            <a:r>
              <a:rPr lang="en-US" altLang="zh-CN" sz="2800" dirty="0" smtClean="0">
                <a:latin typeface="+mj-lt"/>
              </a:rPr>
              <a:t>Web crawling and </a:t>
            </a:r>
            <a:r>
              <a:rPr lang="en-US" altLang="zh-CN" sz="2800" dirty="0">
                <a:latin typeface="+mj-lt"/>
              </a:rPr>
              <a:t>scraping</a:t>
            </a:r>
            <a:r>
              <a:rPr lang="zh-CN" altLang="en-US" sz="2800" dirty="0">
                <a:latin typeface="+mj-lt"/>
                <a:sym typeface="Wingdings"/>
              </a:rPr>
              <a:t></a:t>
            </a:r>
            <a:r>
              <a:rPr lang="en-US" altLang="zh-CN" sz="2800" dirty="0">
                <a:latin typeface="+mj-lt"/>
                <a:sym typeface="Wingdings"/>
              </a:rPr>
              <a:t> Data </a:t>
            </a:r>
            <a:r>
              <a:rPr lang="en-US" altLang="zh-CN" sz="2800" dirty="0">
                <a:latin typeface="Arial" charset="0"/>
                <a:ea typeface="Arial" charset="0"/>
                <a:cs typeface="Arial" charset="0"/>
                <a:sym typeface="Wingdings"/>
              </a:rPr>
              <a:t>&amp;</a:t>
            </a:r>
            <a:r>
              <a:rPr lang="en-US" altLang="zh-CN" sz="2800" dirty="0">
                <a:latin typeface="+mj-lt"/>
                <a:sym typeface="Wingdings"/>
              </a:rPr>
              <a:t> </a:t>
            </a:r>
            <a:r>
              <a:rPr lang="en-US" altLang="zh-CN" sz="2800" dirty="0" smtClean="0">
                <a:latin typeface="+mj-lt"/>
                <a:sym typeface="Wingdings"/>
              </a:rPr>
              <a:t>Contents</a:t>
            </a:r>
          </a:p>
          <a:p>
            <a:pPr marL="800100" lvl="2" indent="-125730">
              <a:lnSpc>
                <a:spcPct val="114000"/>
              </a:lnSpc>
              <a:spcBef>
                <a:spcPts val="0"/>
              </a:spcBef>
              <a:spcAft>
                <a:spcPts val="1800"/>
              </a:spcAft>
              <a:buClr>
                <a:srgbClr val="00B050"/>
              </a:buClr>
              <a:buNone/>
            </a:pPr>
            <a:r>
              <a:rPr lang="en-US" altLang="zh-CN" sz="2000" i="1" dirty="0" smtClean="0">
                <a:solidFill>
                  <a:schemeClr val="accent5">
                    <a:lumMod val="60000"/>
                    <a:lumOff val="40000"/>
                  </a:schemeClr>
                </a:solidFill>
                <a:effectLst>
                  <a:glow rad="63500">
                    <a:schemeClr val="bg1">
                      <a:alpha val="40000"/>
                    </a:schemeClr>
                  </a:glow>
                </a:effectLst>
                <a:latin typeface="+mj-lt"/>
                <a:sym typeface="Wingdings"/>
              </a:rPr>
              <a:t>(Python</a:t>
            </a:r>
            <a:r>
              <a:rPr lang="en-US" altLang="zh-CN" sz="2000" i="1" dirty="0">
                <a:solidFill>
                  <a:schemeClr val="accent5">
                    <a:lumMod val="60000"/>
                    <a:lumOff val="40000"/>
                  </a:schemeClr>
                </a:solidFill>
                <a:effectLst>
                  <a:glow rad="63500">
                    <a:schemeClr val="bg1">
                      <a:alpha val="40000"/>
                    </a:schemeClr>
                  </a:glow>
                </a:effectLst>
                <a:latin typeface="+mj-lt"/>
                <a:sym typeface="Wingdings"/>
              </a:rPr>
              <a:t>: </a:t>
            </a:r>
            <a:r>
              <a:rPr lang="en-US" altLang="zh-CN" sz="2000" i="1" dirty="0" err="1" smtClean="0">
                <a:solidFill>
                  <a:schemeClr val="accent5">
                    <a:lumMod val="60000"/>
                    <a:lumOff val="40000"/>
                  </a:schemeClr>
                </a:solidFill>
                <a:effectLst>
                  <a:glow rad="63500">
                    <a:schemeClr val="bg1">
                      <a:alpha val="40000"/>
                    </a:schemeClr>
                  </a:glow>
                </a:effectLst>
                <a:latin typeface="+mj-lt"/>
              </a:rPr>
              <a:t>Urllib</a:t>
            </a:r>
            <a:r>
              <a:rPr lang="en-US" altLang="zh-CN" sz="2000" i="1" dirty="0" smtClean="0">
                <a:solidFill>
                  <a:schemeClr val="accent5">
                    <a:lumMod val="60000"/>
                    <a:lumOff val="40000"/>
                  </a:schemeClr>
                </a:solidFill>
                <a:effectLst>
                  <a:glow rad="63500">
                    <a:schemeClr val="bg1">
                      <a:alpha val="40000"/>
                    </a:schemeClr>
                  </a:glow>
                </a:effectLst>
                <a:latin typeface="+mj-lt"/>
              </a:rPr>
              <a:t> </a:t>
            </a:r>
            <a:r>
              <a:rPr lang="en-US" altLang="zh-CN" sz="2000" i="1" dirty="0">
                <a:solidFill>
                  <a:schemeClr val="accent5">
                    <a:lumMod val="60000"/>
                    <a:lumOff val="40000"/>
                  </a:schemeClr>
                </a:solidFill>
                <a:effectLst>
                  <a:glow rad="63500">
                    <a:schemeClr val="bg1">
                      <a:alpha val="40000"/>
                    </a:schemeClr>
                  </a:glow>
                </a:effectLst>
                <a:latin typeface="+mj-lt"/>
              </a:rPr>
              <a:t>+ </a:t>
            </a:r>
            <a:r>
              <a:rPr lang="en-US" altLang="zh-CN" sz="2000" i="1" dirty="0" err="1" smtClean="0">
                <a:solidFill>
                  <a:schemeClr val="accent5">
                    <a:lumMod val="60000"/>
                    <a:lumOff val="40000"/>
                  </a:schemeClr>
                </a:solidFill>
                <a:effectLst>
                  <a:glow rad="63500">
                    <a:schemeClr val="bg1">
                      <a:alpha val="40000"/>
                    </a:schemeClr>
                  </a:glow>
                </a:effectLst>
                <a:latin typeface="+mj-lt"/>
              </a:rPr>
              <a:t>BeautifulSoup</a:t>
            </a:r>
            <a:r>
              <a:rPr lang="en-US" altLang="zh-CN" sz="2000" i="1" dirty="0" smtClean="0">
                <a:solidFill>
                  <a:schemeClr val="accent5">
                    <a:lumMod val="60000"/>
                    <a:lumOff val="40000"/>
                  </a:schemeClr>
                </a:solidFill>
                <a:effectLst>
                  <a:glow rad="63500">
                    <a:schemeClr val="bg1">
                      <a:alpha val="40000"/>
                    </a:schemeClr>
                  </a:glow>
                </a:effectLst>
                <a:latin typeface="+mj-lt"/>
              </a:rPr>
              <a:t>;	Selenium + </a:t>
            </a:r>
            <a:r>
              <a:rPr lang="en-US" altLang="zh-CN" sz="2000" i="1" dirty="0" err="1" smtClean="0">
                <a:solidFill>
                  <a:schemeClr val="accent5">
                    <a:lumMod val="60000"/>
                    <a:lumOff val="40000"/>
                  </a:schemeClr>
                </a:solidFill>
                <a:effectLst>
                  <a:glow rad="63500">
                    <a:schemeClr val="bg1">
                      <a:alpha val="40000"/>
                    </a:schemeClr>
                  </a:glow>
                </a:effectLst>
                <a:latin typeface="+mj-lt"/>
              </a:rPr>
              <a:t>Phantomjs</a:t>
            </a:r>
            <a:r>
              <a:rPr lang="en-US" altLang="zh-CN" sz="2000" i="1" dirty="0">
                <a:solidFill>
                  <a:schemeClr val="accent5">
                    <a:lumMod val="60000"/>
                    <a:lumOff val="40000"/>
                  </a:schemeClr>
                </a:solidFill>
                <a:effectLst>
                  <a:glow rad="63500">
                    <a:schemeClr val="bg1">
                      <a:alpha val="40000"/>
                    </a:schemeClr>
                  </a:glow>
                </a:effectLst>
                <a:latin typeface="+mj-lt"/>
              </a:rPr>
              <a:t>)</a:t>
            </a:r>
            <a:endParaRPr lang="en-US" altLang="zh-CN" sz="3600" i="1" dirty="0" smtClean="0">
              <a:solidFill>
                <a:schemeClr val="accent5">
                  <a:lumMod val="60000"/>
                  <a:lumOff val="40000"/>
                </a:schemeClr>
              </a:solidFill>
              <a:effectLst>
                <a:glow rad="63500">
                  <a:schemeClr val="bg1">
                    <a:alpha val="40000"/>
                  </a:schemeClr>
                </a:glow>
              </a:effectLst>
              <a:latin typeface="+mj-lt"/>
            </a:endParaRPr>
          </a:p>
          <a:p>
            <a:pPr marL="731520" lvl="1" indent="-457200">
              <a:lnSpc>
                <a:spcPct val="114000"/>
              </a:lnSpc>
              <a:spcBef>
                <a:spcPts val="0"/>
              </a:spcBef>
              <a:spcAft>
                <a:spcPts val="1800"/>
              </a:spcAft>
              <a:buClr>
                <a:srgbClr val="00B050"/>
              </a:buClr>
              <a:buFont typeface="Wingdings" charset="2"/>
              <a:buChar char="v"/>
            </a:pPr>
            <a:r>
              <a:rPr lang="en-US" altLang="zh-CN" sz="2800" dirty="0" smtClean="0">
                <a:latin typeface="+mj-lt"/>
              </a:rPr>
              <a:t>Web</a:t>
            </a:r>
            <a:r>
              <a:rPr lang="zh-CN" altLang="en-US" sz="2800" dirty="0" smtClean="0">
                <a:latin typeface="+mj-lt"/>
              </a:rPr>
              <a:t> </a:t>
            </a:r>
            <a:r>
              <a:rPr lang="en-US" altLang="zh-CN" sz="2800" dirty="0" smtClean="0">
                <a:latin typeface="+mj-lt"/>
              </a:rPr>
              <a:t>server</a:t>
            </a:r>
            <a:r>
              <a:rPr lang="zh-CN" altLang="en-US" sz="2800" dirty="0" smtClean="0">
                <a:latin typeface="+mj-lt"/>
              </a:rPr>
              <a:t> </a:t>
            </a:r>
            <a:r>
              <a:rPr lang="en-US" altLang="zh-CN" sz="2800" dirty="0" smtClean="0">
                <a:latin typeface="+mj-lt"/>
              </a:rPr>
              <a:t>and</a:t>
            </a:r>
            <a:r>
              <a:rPr lang="zh-CN" altLang="en-US" sz="2800" dirty="0" smtClean="0">
                <a:latin typeface="+mj-lt"/>
              </a:rPr>
              <a:t> </a:t>
            </a:r>
            <a:r>
              <a:rPr lang="en-US" altLang="zh-CN" sz="2800" dirty="0" smtClean="0">
                <a:latin typeface="+mj-lt"/>
              </a:rPr>
              <a:t>application</a:t>
            </a:r>
            <a:r>
              <a:rPr lang="zh-CN" altLang="en-US" sz="2800" dirty="0" smtClean="0">
                <a:latin typeface="+mj-lt"/>
              </a:rPr>
              <a:t> </a:t>
            </a:r>
            <a:r>
              <a:rPr lang="en-US" altLang="zh-CN" sz="2800" dirty="0" smtClean="0">
                <a:latin typeface="+mj-lt"/>
              </a:rPr>
              <a:t>with</a:t>
            </a:r>
            <a:r>
              <a:rPr lang="zh-CN" altLang="en-US" sz="2800" dirty="0" smtClean="0">
                <a:latin typeface="+mj-lt"/>
              </a:rPr>
              <a:t> </a:t>
            </a:r>
            <a:r>
              <a:rPr lang="en-US" altLang="zh-CN" sz="2800" dirty="0" smtClean="0">
                <a:latin typeface="+mj-lt"/>
              </a:rPr>
              <a:t>RESTful</a:t>
            </a:r>
            <a:r>
              <a:rPr lang="zh-CN" altLang="en-US" sz="2800" dirty="0" smtClean="0">
                <a:latin typeface="+mj-lt"/>
              </a:rPr>
              <a:t> </a:t>
            </a:r>
            <a:r>
              <a:rPr lang="en-US" altLang="zh-CN" sz="2800" dirty="0" smtClean="0">
                <a:latin typeface="+mj-lt"/>
              </a:rPr>
              <a:t>API </a:t>
            </a:r>
            <a:r>
              <a:rPr lang="en-US" altLang="zh-CN" sz="2800" dirty="0" smtClean="0">
                <a:latin typeface="+mj-lt"/>
                <a:sym typeface="Wingdings"/>
              </a:rPr>
              <a:t> Backend Service </a:t>
            </a:r>
          </a:p>
          <a:p>
            <a:pPr marL="674370" lvl="2" indent="0">
              <a:lnSpc>
                <a:spcPct val="114000"/>
              </a:lnSpc>
              <a:spcBef>
                <a:spcPts val="0"/>
              </a:spcBef>
              <a:spcAft>
                <a:spcPts val="1800"/>
              </a:spcAft>
              <a:buClr>
                <a:srgbClr val="00B050"/>
              </a:buClr>
              <a:buNone/>
            </a:pPr>
            <a:r>
              <a:rPr lang="en-US" altLang="zh-CN" sz="2000" i="1" dirty="0" smtClean="0">
                <a:solidFill>
                  <a:schemeClr val="accent5">
                    <a:lumMod val="60000"/>
                    <a:lumOff val="40000"/>
                  </a:schemeClr>
                </a:solidFill>
                <a:effectLst>
                  <a:glow rad="63500">
                    <a:schemeClr val="bg1">
                      <a:alpha val="40000"/>
                    </a:schemeClr>
                  </a:glow>
                </a:effectLst>
                <a:latin typeface="+mj-lt"/>
                <a:sym typeface="Wingdings"/>
              </a:rPr>
              <a:t>(</a:t>
            </a:r>
            <a:r>
              <a:rPr lang="en-US" altLang="zh-CN" sz="2000" i="1" dirty="0">
                <a:solidFill>
                  <a:schemeClr val="accent5">
                    <a:lumMod val="60000"/>
                    <a:lumOff val="40000"/>
                  </a:schemeClr>
                </a:solidFill>
                <a:effectLst>
                  <a:glow rad="63500">
                    <a:schemeClr val="bg1">
                      <a:alpha val="40000"/>
                    </a:schemeClr>
                  </a:glow>
                </a:effectLst>
                <a:latin typeface="+mj-lt"/>
                <a:sym typeface="Wingdings"/>
              </a:rPr>
              <a:t>Python + Flask</a:t>
            </a:r>
            <a:r>
              <a:rPr lang="en-US" altLang="zh-CN" sz="2000" i="1" dirty="0" smtClean="0">
                <a:solidFill>
                  <a:schemeClr val="accent5">
                    <a:lumMod val="60000"/>
                    <a:lumOff val="40000"/>
                  </a:schemeClr>
                </a:solidFill>
                <a:effectLst>
                  <a:glow rad="63500">
                    <a:schemeClr val="bg1">
                      <a:alpha val="40000"/>
                    </a:schemeClr>
                  </a:glow>
                </a:effectLst>
                <a:latin typeface="+mj-lt"/>
                <a:sym typeface="Wingdings"/>
              </a:rPr>
              <a:t>)</a:t>
            </a:r>
            <a:endParaRPr lang="en-US" altLang="zh-CN" sz="2400" i="1" dirty="0">
              <a:solidFill>
                <a:schemeClr val="accent5">
                  <a:lumMod val="60000"/>
                  <a:lumOff val="40000"/>
                </a:schemeClr>
              </a:solidFill>
              <a:effectLst>
                <a:glow rad="63500">
                  <a:schemeClr val="bg1">
                    <a:alpha val="40000"/>
                  </a:schemeClr>
                </a:glow>
              </a:effectLst>
              <a:latin typeface="+mj-lt"/>
              <a:sym typeface="Wingdings"/>
            </a:endParaRPr>
          </a:p>
          <a:p>
            <a:pPr marL="731520" lvl="1" indent="-457200">
              <a:lnSpc>
                <a:spcPct val="114000"/>
              </a:lnSpc>
              <a:spcBef>
                <a:spcPts val="0"/>
              </a:spcBef>
              <a:spcAft>
                <a:spcPts val="1800"/>
              </a:spcAft>
              <a:buClr>
                <a:srgbClr val="00B050"/>
              </a:buClr>
              <a:buFont typeface="Wingdings" charset="2"/>
              <a:buChar char="v"/>
            </a:pPr>
            <a:r>
              <a:rPr lang="en-US" altLang="zh-CN" sz="2800" dirty="0">
                <a:latin typeface="+mj-lt"/>
              </a:rPr>
              <a:t>Android</a:t>
            </a:r>
            <a:r>
              <a:rPr lang="zh-CN" altLang="en-US" sz="2800" dirty="0" smtClean="0">
                <a:latin typeface="+mj-lt"/>
              </a:rPr>
              <a:t> </a:t>
            </a:r>
            <a:r>
              <a:rPr lang="en-US" altLang="zh-CN" sz="2800" dirty="0">
                <a:latin typeface="+mj-lt"/>
              </a:rPr>
              <a:t>App </a:t>
            </a:r>
            <a:r>
              <a:rPr lang="en-US" altLang="zh-CN" sz="2800" dirty="0">
                <a:latin typeface="+mj-lt"/>
                <a:sym typeface="Wingdings"/>
              </a:rPr>
              <a:t> Client (Mobile) </a:t>
            </a:r>
            <a:r>
              <a:rPr lang="en-US" altLang="zh-CN" sz="2800" dirty="0" smtClean="0">
                <a:latin typeface="+mj-lt"/>
                <a:sym typeface="Wingdings"/>
              </a:rPr>
              <a:t>End</a:t>
            </a:r>
          </a:p>
          <a:p>
            <a:pPr marL="674370" lvl="2" indent="0">
              <a:lnSpc>
                <a:spcPct val="114000"/>
              </a:lnSpc>
              <a:spcBef>
                <a:spcPts val="0"/>
              </a:spcBef>
              <a:spcAft>
                <a:spcPts val="1800"/>
              </a:spcAft>
              <a:buClr>
                <a:srgbClr val="00B050"/>
              </a:buClr>
              <a:buNone/>
            </a:pPr>
            <a:r>
              <a:rPr lang="en-US" altLang="zh-CN" sz="2000" i="1" dirty="0">
                <a:solidFill>
                  <a:schemeClr val="accent5">
                    <a:lumMod val="60000"/>
                    <a:lumOff val="40000"/>
                  </a:schemeClr>
                </a:solidFill>
                <a:effectLst>
                  <a:glow rad="63500">
                    <a:schemeClr val="bg1">
                      <a:alpha val="40000"/>
                    </a:schemeClr>
                  </a:glow>
                </a:effectLst>
                <a:latin typeface="+mj-lt"/>
                <a:sym typeface="Wingdings"/>
              </a:rPr>
              <a:t>(</a:t>
            </a:r>
            <a:r>
              <a:rPr lang="en-US" altLang="zh-CN" sz="2000" i="1" dirty="0">
                <a:solidFill>
                  <a:schemeClr val="accent5">
                    <a:lumMod val="60000"/>
                    <a:lumOff val="40000"/>
                  </a:schemeClr>
                </a:solidFill>
                <a:effectLst>
                  <a:glow rad="63500">
                    <a:schemeClr val="bg1">
                      <a:alpha val="40000"/>
                    </a:schemeClr>
                  </a:glow>
                </a:effectLst>
                <a:latin typeface="+mj-lt"/>
              </a:rPr>
              <a:t>Android</a:t>
            </a:r>
            <a:r>
              <a:rPr lang="zh-CN" altLang="en-US" sz="2000" i="1" dirty="0">
                <a:solidFill>
                  <a:schemeClr val="accent5">
                    <a:lumMod val="60000"/>
                    <a:lumOff val="40000"/>
                  </a:schemeClr>
                </a:solidFill>
                <a:effectLst>
                  <a:glow rad="63500">
                    <a:schemeClr val="bg1">
                      <a:alpha val="40000"/>
                    </a:schemeClr>
                  </a:glow>
                </a:effectLst>
                <a:latin typeface="+mj-lt"/>
              </a:rPr>
              <a:t> </a:t>
            </a:r>
            <a:r>
              <a:rPr lang="en-US" altLang="zh-CN" sz="2000" i="1" dirty="0" smtClean="0">
                <a:solidFill>
                  <a:schemeClr val="accent5">
                    <a:lumMod val="60000"/>
                    <a:lumOff val="40000"/>
                  </a:schemeClr>
                </a:solidFill>
                <a:effectLst>
                  <a:glow rad="63500">
                    <a:schemeClr val="bg1">
                      <a:alpha val="40000"/>
                    </a:schemeClr>
                  </a:glow>
                </a:effectLst>
                <a:latin typeface="+mj-lt"/>
              </a:rPr>
              <a:t>7</a:t>
            </a:r>
            <a:r>
              <a:rPr lang="en-US" altLang="zh-CN" sz="2000" i="1" dirty="0">
                <a:solidFill>
                  <a:schemeClr val="accent5">
                    <a:lumMod val="60000"/>
                    <a:lumOff val="40000"/>
                  </a:schemeClr>
                </a:solidFill>
                <a:effectLst>
                  <a:glow rad="63500">
                    <a:schemeClr val="bg1">
                      <a:alpha val="40000"/>
                    </a:schemeClr>
                  </a:glow>
                </a:effectLst>
                <a:latin typeface="+mj-lt"/>
              </a:rPr>
              <a:t>)</a:t>
            </a:r>
          </a:p>
        </p:txBody>
      </p:sp>
      <p:pic>
        <p:nvPicPr>
          <p:cNvPr id="3" name="Picture 2"/>
          <p:cNvPicPr>
            <a:picLocks noChangeAspect="1"/>
          </p:cNvPicPr>
          <p:nvPr/>
        </p:nvPicPr>
        <p:blipFill>
          <a:blip r:embed="rId3"/>
          <a:stretch>
            <a:fillRect/>
          </a:stretch>
        </p:blipFill>
        <p:spPr>
          <a:xfrm rot="20486348">
            <a:off x="8924806" y="2217192"/>
            <a:ext cx="1076479" cy="1383276"/>
          </a:xfrm>
          <a:prstGeom prst="rect">
            <a:avLst/>
          </a:prstGeom>
        </p:spPr>
      </p:pic>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rot="610726">
            <a:off x="8181771" y="5360033"/>
            <a:ext cx="2080838" cy="839532"/>
          </a:xfrm>
          <a:prstGeom prst="rect">
            <a:avLst/>
          </a:prstGeom>
        </p:spPr>
      </p:pic>
      <p:pic>
        <p:nvPicPr>
          <p:cNvPr id="11" name="Picture 10"/>
          <p:cNvPicPr>
            <a:picLocks noChangeAspect="1"/>
          </p:cNvPicPr>
          <p:nvPr/>
        </p:nvPicPr>
        <p:blipFill>
          <a:blip r:embed="rId6"/>
          <a:stretch>
            <a:fillRect/>
          </a:stretch>
        </p:blipFill>
        <p:spPr>
          <a:xfrm>
            <a:off x="9695803" y="3627622"/>
            <a:ext cx="2621692" cy="1611248"/>
          </a:xfrm>
          <a:prstGeom prst="rect">
            <a:avLst/>
          </a:prstGeom>
        </p:spPr>
      </p:pic>
      <p:pic>
        <p:nvPicPr>
          <p:cNvPr id="12" name="Picture 11"/>
          <p:cNvPicPr>
            <a:picLocks noChangeAspect="1"/>
          </p:cNvPicPr>
          <p:nvPr/>
        </p:nvPicPr>
        <p:blipFill>
          <a:blip r:embed="rId7"/>
          <a:stretch>
            <a:fillRect/>
          </a:stretch>
        </p:blipFill>
        <p:spPr>
          <a:xfrm rot="20730514">
            <a:off x="8548555" y="754598"/>
            <a:ext cx="1187030" cy="1182243"/>
          </a:xfrm>
          <a:prstGeom prst="rect">
            <a:avLst/>
          </a:prstGeom>
        </p:spPr>
      </p:pic>
      <p:pic>
        <p:nvPicPr>
          <p:cNvPr id="14" name="Picture 13"/>
          <p:cNvPicPr>
            <a:picLocks noChangeAspect="1"/>
          </p:cNvPicPr>
          <p:nvPr/>
        </p:nvPicPr>
        <p:blipFill>
          <a:blip r:embed="rId8"/>
          <a:stretch>
            <a:fillRect/>
          </a:stretch>
        </p:blipFill>
        <p:spPr>
          <a:xfrm rot="1212610">
            <a:off x="10123325" y="1065393"/>
            <a:ext cx="2008235" cy="2008235"/>
          </a:xfrm>
          <a:prstGeom prst="rect">
            <a:avLst/>
          </a:prstGeom>
        </p:spPr>
      </p:pic>
    </p:spTree>
    <p:extLst>
      <p:ext uri="{BB962C8B-B14F-4D97-AF65-F5344CB8AC3E}">
        <p14:creationId xmlns:p14="http://schemas.microsoft.com/office/powerpoint/2010/main" val="2057104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614" y="7444"/>
            <a:ext cx="8596668" cy="755529"/>
          </a:xfrm>
        </p:spPr>
        <p:txBody>
          <a:bodyPr>
            <a:normAutofit/>
          </a:bodyPr>
          <a:lstStyle/>
          <a:p>
            <a:r>
              <a:rPr lang="en-US" sz="4000" b="1" dirty="0" smtClean="0"/>
              <a:t>Data Collection and Intergradation</a:t>
            </a:r>
            <a:endParaRPr lang="en-US" sz="4000" b="1" dirty="0"/>
          </a:p>
        </p:txBody>
      </p:sp>
      <p:pic>
        <p:nvPicPr>
          <p:cNvPr id="5" name="Picture 4"/>
          <p:cNvPicPr>
            <a:picLocks noChangeAspect="1"/>
          </p:cNvPicPr>
          <p:nvPr/>
        </p:nvPicPr>
        <p:blipFill>
          <a:blip r:embed="rId3"/>
          <a:stretch>
            <a:fillRect/>
          </a:stretch>
        </p:blipFill>
        <p:spPr>
          <a:xfrm>
            <a:off x="1022994" y="1309483"/>
            <a:ext cx="3304599" cy="745681"/>
          </a:xfrm>
          <a:prstGeom prst="rect">
            <a:avLst/>
          </a:prstGeom>
        </p:spPr>
      </p:pic>
      <p:pic>
        <p:nvPicPr>
          <p:cNvPr id="14" name="Picture 13"/>
          <p:cNvPicPr>
            <a:picLocks noChangeAspect="1"/>
          </p:cNvPicPr>
          <p:nvPr/>
        </p:nvPicPr>
        <p:blipFill>
          <a:blip r:embed="rId4"/>
          <a:stretch>
            <a:fillRect/>
          </a:stretch>
        </p:blipFill>
        <p:spPr>
          <a:xfrm>
            <a:off x="1063937" y="3752775"/>
            <a:ext cx="3263657" cy="806505"/>
          </a:xfrm>
          <a:prstGeom prst="rect">
            <a:avLst/>
          </a:prstGeom>
        </p:spPr>
      </p:pic>
      <p:pic>
        <p:nvPicPr>
          <p:cNvPr id="15" name="Picture 14"/>
          <p:cNvPicPr>
            <a:picLocks noChangeAspect="1"/>
          </p:cNvPicPr>
          <p:nvPr/>
        </p:nvPicPr>
        <p:blipFill>
          <a:blip r:embed="rId5"/>
          <a:stretch>
            <a:fillRect/>
          </a:stretch>
        </p:blipFill>
        <p:spPr>
          <a:xfrm>
            <a:off x="1063937" y="5117701"/>
            <a:ext cx="3343340" cy="655738"/>
          </a:xfrm>
          <a:prstGeom prst="rect">
            <a:avLst/>
          </a:prstGeom>
        </p:spPr>
      </p:pic>
      <p:pic>
        <p:nvPicPr>
          <p:cNvPr id="16" name="Picture 15"/>
          <p:cNvPicPr>
            <a:picLocks noChangeAspect="1"/>
          </p:cNvPicPr>
          <p:nvPr/>
        </p:nvPicPr>
        <p:blipFill>
          <a:blip r:embed="rId6"/>
          <a:stretch>
            <a:fillRect/>
          </a:stretch>
        </p:blipFill>
        <p:spPr>
          <a:xfrm>
            <a:off x="1063936" y="2476690"/>
            <a:ext cx="3263657" cy="718256"/>
          </a:xfrm>
          <a:prstGeom prst="rect">
            <a:avLst/>
          </a:prstGeom>
        </p:spPr>
      </p:pic>
      <p:sp>
        <p:nvSpPr>
          <p:cNvPr id="20" name="Rectangle 19"/>
          <p:cNvSpPr/>
          <p:nvPr/>
        </p:nvSpPr>
        <p:spPr>
          <a:xfrm>
            <a:off x="5722189" y="1732111"/>
            <a:ext cx="4905555" cy="4041328"/>
          </a:xfrm>
          <a:prstGeom prst="rect">
            <a:avLst/>
          </a:prstGeom>
        </p:spPr>
        <p:txBody>
          <a:bodyPr wrap="square" numCol="2">
            <a:spAutoFit/>
          </a:bodyPr>
          <a:lstStyle/>
          <a:p>
            <a:r>
              <a:rPr lang="en-US" dirty="0" smtClean="0">
                <a:latin typeface="+mj-lt"/>
                <a:ea typeface="DengXian" charset="-122"/>
                <a:cs typeface="Times New Roman" charset="0"/>
              </a:rPr>
              <a:t>Menu Item</a:t>
            </a:r>
            <a:endParaRPr lang="en-US" dirty="0">
              <a:latin typeface="+mj-lt"/>
              <a:ea typeface="DengXian" charset="-122"/>
              <a:cs typeface="Times New Roman" charset="0"/>
            </a:endParaRPr>
          </a:p>
          <a:p>
            <a:r>
              <a:rPr lang="en-US" dirty="0" smtClean="0">
                <a:latin typeface="+mj-lt"/>
                <a:ea typeface="DengXian" charset="-122"/>
                <a:cs typeface="Times New Roman" charset="0"/>
              </a:rPr>
              <a:t>Item </a:t>
            </a:r>
            <a:r>
              <a:rPr lang="en-US" dirty="0">
                <a:latin typeface="+mj-lt"/>
                <a:ea typeface="DengXian" charset="-122"/>
                <a:cs typeface="Times New Roman" charset="0"/>
              </a:rPr>
              <a:t>ID</a:t>
            </a:r>
          </a:p>
          <a:p>
            <a:r>
              <a:rPr lang="en-US" dirty="0">
                <a:latin typeface="+mj-lt"/>
                <a:ea typeface="DengXian" charset="-122"/>
                <a:cs typeface="Times New Roman" charset="0"/>
              </a:rPr>
              <a:t>Day in </a:t>
            </a:r>
            <a:r>
              <a:rPr lang="en-US" dirty="0" smtClean="0">
                <a:latin typeface="+mj-lt"/>
                <a:ea typeface="DengXian" charset="-122"/>
                <a:cs typeface="Times New Roman" charset="0"/>
              </a:rPr>
              <a:t>Week</a:t>
            </a:r>
          </a:p>
          <a:p>
            <a:r>
              <a:rPr lang="en-US" dirty="0" smtClean="0">
                <a:latin typeface="+mj-lt"/>
                <a:ea typeface="DengXian" charset="-122"/>
                <a:cs typeface="Times New Roman" charset="0"/>
              </a:rPr>
              <a:t>Time in Day</a:t>
            </a:r>
            <a:endParaRPr lang="en-US" dirty="0">
              <a:latin typeface="+mj-lt"/>
              <a:ea typeface="DengXian" charset="-122"/>
              <a:cs typeface="Times New Roman" charset="0"/>
            </a:endParaRPr>
          </a:p>
          <a:p>
            <a:r>
              <a:rPr lang="en-US" dirty="0">
                <a:latin typeface="+mj-lt"/>
                <a:ea typeface="DengXian" charset="-122"/>
                <a:cs typeface="Times New Roman" charset="0"/>
              </a:rPr>
              <a:t>Meal Serving Size</a:t>
            </a:r>
          </a:p>
          <a:p>
            <a:r>
              <a:rPr lang="en-US" dirty="0">
                <a:latin typeface="+mj-lt"/>
                <a:ea typeface="DengXian" charset="-122"/>
                <a:cs typeface="Times New Roman" charset="0"/>
              </a:rPr>
              <a:t>Total Calories</a:t>
            </a:r>
          </a:p>
          <a:p>
            <a:r>
              <a:rPr lang="en-US" dirty="0">
                <a:latin typeface="+mj-lt"/>
                <a:ea typeface="DengXian" charset="-122"/>
                <a:cs typeface="Times New Roman" charset="0"/>
              </a:rPr>
              <a:t>Calories from Fat</a:t>
            </a:r>
          </a:p>
          <a:p>
            <a:r>
              <a:rPr lang="en-US" dirty="0">
                <a:latin typeface="+mj-lt"/>
                <a:ea typeface="DengXian" charset="-122"/>
                <a:cs typeface="Times New Roman" charset="0"/>
              </a:rPr>
              <a:t>Total Fat(g)</a:t>
            </a:r>
          </a:p>
          <a:p>
            <a:r>
              <a:rPr lang="en-US" dirty="0">
                <a:latin typeface="+mj-lt"/>
                <a:ea typeface="DengXian" charset="-122"/>
                <a:cs typeface="Times New Roman" charset="0"/>
              </a:rPr>
              <a:t>Saturated Fat(g)</a:t>
            </a:r>
          </a:p>
          <a:p>
            <a:r>
              <a:rPr lang="en-US" dirty="0">
                <a:latin typeface="+mj-lt"/>
                <a:ea typeface="DengXian" charset="-122"/>
                <a:cs typeface="Times New Roman" charset="0"/>
              </a:rPr>
              <a:t>Trans Fat</a:t>
            </a:r>
          </a:p>
          <a:p>
            <a:r>
              <a:rPr lang="en-US" dirty="0">
                <a:latin typeface="+mj-lt"/>
                <a:ea typeface="DengXian" charset="-122"/>
                <a:cs typeface="Times New Roman" charset="0"/>
              </a:rPr>
              <a:t>Cholesterol(mg)</a:t>
            </a:r>
          </a:p>
          <a:p>
            <a:r>
              <a:rPr lang="en-US" dirty="0">
                <a:latin typeface="+mj-lt"/>
                <a:ea typeface="DengXian" charset="-122"/>
                <a:cs typeface="Times New Roman" charset="0"/>
              </a:rPr>
              <a:t>Sodium(mg)</a:t>
            </a:r>
          </a:p>
          <a:p>
            <a:r>
              <a:rPr lang="en-US" dirty="0">
                <a:latin typeface="+mj-lt"/>
                <a:ea typeface="DengXian" charset="-122"/>
                <a:cs typeface="Times New Roman" charset="0"/>
              </a:rPr>
              <a:t>Total Carbohydrates(g)</a:t>
            </a:r>
          </a:p>
          <a:p>
            <a:r>
              <a:rPr lang="en-US" dirty="0">
                <a:latin typeface="+mj-lt"/>
                <a:ea typeface="DengXian" charset="-122"/>
                <a:cs typeface="Times New Roman" charset="0"/>
              </a:rPr>
              <a:t>Dietary Fiber(g)</a:t>
            </a:r>
          </a:p>
          <a:p>
            <a:r>
              <a:rPr lang="en-US" dirty="0">
                <a:latin typeface="+mj-lt"/>
                <a:ea typeface="DengXian" charset="-122"/>
                <a:cs typeface="Times New Roman" charset="0"/>
              </a:rPr>
              <a:t>Sugars (g)</a:t>
            </a:r>
          </a:p>
          <a:p>
            <a:r>
              <a:rPr lang="en-US" dirty="0">
                <a:latin typeface="+mj-lt"/>
                <a:ea typeface="DengXian" charset="-122"/>
                <a:cs typeface="Times New Roman" charset="0"/>
              </a:rPr>
              <a:t>Protein(g)</a:t>
            </a:r>
          </a:p>
          <a:p>
            <a:r>
              <a:rPr lang="en-US" dirty="0">
                <a:latin typeface="+mj-lt"/>
                <a:ea typeface="DengXian" charset="-122"/>
                <a:cs typeface="Times New Roman" charset="0"/>
              </a:rPr>
              <a:t>Potassium</a:t>
            </a:r>
          </a:p>
          <a:p>
            <a:r>
              <a:rPr lang="en-US" dirty="0">
                <a:latin typeface="+mj-lt"/>
                <a:ea typeface="DengXian" charset="-122"/>
                <a:cs typeface="Times New Roman" charset="0"/>
              </a:rPr>
              <a:t>Magnesium</a:t>
            </a:r>
          </a:p>
          <a:p>
            <a:r>
              <a:rPr lang="en-US" dirty="0" smtClean="0">
                <a:latin typeface="+mj-lt"/>
                <a:ea typeface="DengXian" charset="-122"/>
                <a:cs typeface="Times New Roman" charset="0"/>
              </a:rPr>
              <a:t>Vitamin </a:t>
            </a:r>
            <a:r>
              <a:rPr lang="en-US" dirty="0">
                <a:latin typeface="+mj-lt"/>
                <a:ea typeface="DengXian" charset="-122"/>
                <a:cs typeface="Times New Roman" charset="0"/>
              </a:rPr>
              <a:t>A</a:t>
            </a:r>
          </a:p>
          <a:p>
            <a:r>
              <a:rPr lang="en-US" dirty="0">
                <a:latin typeface="+mj-lt"/>
                <a:ea typeface="DengXian" charset="-122"/>
                <a:cs typeface="Times New Roman" charset="0"/>
              </a:rPr>
              <a:t>Vitamin C</a:t>
            </a:r>
          </a:p>
          <a:p>
            <a:r>
              <a:rPr lang="en-US" dirty="0">
                <a:latin typeface="+mj-lt"/>
                <a:ea typeface="DengXian" charset="-122"/>
                <a:cs typeface="Times New Roman" charset="0"/>
              </a:rPr>
              <a:t>Vitamin E</a:t>
            </a:r>
          </a:p>
          <a:p>
            <a:r>
              <a:rPr lang="en-US" dirty="0">
                <a:latin typeface="+mj-lt"/>
                <a:ea typeface="DengXian" charset="-122"/>
                <a:cs typeface="Times New Roman" charset="0"/>
              </a:rPr>
              <a:t>Calcium</a:t>
            </a:r>
          </a:p>
          <a:p>
            <a:r>
              <a:rPr lang="en-US" dirty="0">
                <a:latin typeface="+mj-lt"/>
                <a:ea typeface="DengXian" charset="-122"/>
                <a:cs typeface="Times New Roman" charset="0"/>
              </a:rPr>
              <a:t>Iron</a:t>
            </a:r>
          </a:p>
          <a:p>
            <a:r>
              <a:rPr lang="en-US" dirty="0" smtClean="0">
                <a:latin typeface="+mj-lt"/>
                <a:ea typeface="DengXian" charset="-122"/>
                <a:cs typeface="Times New Roman" charset="0"/>
              </a:rPr>
              <a:t>Special </a:t>
            </a:r>
            <a:r>
              <a:rPr lang="en-US" dirty="0">
                <a:latin typeface="+mj-lt"/>
                <a:ea typeface="DengXian" charset="-122"/>
                <a:cs typeface="Times New Roman" charset="0"/>
              </a:rPr>
              <a:t>Info</a:t>
            </a:r>
            <a:endParaRPr lang="en-US" dirty="0">
              <a:effectLst/>
              <a:latin typeface="+mj-lt"/>
              <a:ea typeface="DengXian" charset="-122"/>
              <a:cs typeface="Times New Roman" charset="0"/>
            </a:endParaRPr>
          </a:p>
        </p:txBody>
      </p:sp>
      <p:sp>
        <p:nvSpPr>
          <p:cNvPr id="3" name="TextBox 2"/>
          <p:cNvSpPr txBox="1"/>
          <p:nvPr/>
        </p:nvSpPr>
        <p:spPr>
          <a:xfrm>
            <a:off x="5722189" y="1047487"/>
            <a:ext cx="2089033" cy="400110"/>
          </a:xfrm>
          <a:prstGeom prst="rect">
            <a:avLst/>
          </a:prstGeom>
          <a:noFill/>
        </p:spPr>
        <p:txBody>
          <a:bodyPr wrap="none" rtlCol="0">
            <a:spAutoFit/>
          </a:bodyPr>
          <a:lstStyle/>
          <a:p>
            <a:r>
              <a:rPr lang="en-US" sz="2000" b="1" dirty="0" smtClean="0">
                <a:solidFill>
                  <a:schemeClr val="accent5">
                    <a:lumMod val="60000"/>
                    <a:lumOff val="40000"/>
                  </a:schemeClr>
                </a:solidFill>
              </a:rPr>
              <a:t>&gt; 1,800 records</a:t>
            </a:r>
            <a:endParaRPr lang="en-US" sz="2000" b="1" dirty="0">
              <a:solidFill>
                <a:schemeClr val="accent5">
                  <a:lumMod val="60000"/>
                  <a:lumOff val="40000"/>
                </a:schemeClr>
              </a:solidFill>
            </a:endParaRPr>
          </a:p>
        </p:txBody>
      </p:sp>
    </p:spTree>
    <p:extLst>
      <p:ext uri="{BB962C8B-B14F-4D97-AF65-F5344CB8AC3E}">
        <p14:creationId xmlns:p14="http://schemas.microsoft.com/office/powerpoint/2010/main" val="20580284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614" y="7444"/>
            <a:ext cx="8596668" cy="755529"/>
          </a:xfrm>
        </p:spPr>
        <p:txBody>
          <a:bodyPr>
            <a:normAutofit/>
          </a:bodyPr>
          <a:lstStyle/>
          <a:p>
            <a:r>
              <a:rPr lang="en-US" sz="4000" b="1" dirty="0" smtClean="0"/>
              <a:t>Nutrient Profiling</a:t>
            </a:r>
            <a:endParaRPr lang="en-US" sz="4000" b="1" dirty="0"/>
          </a:p>
        </p:txBody>
      </p:sp>
      <p:pic>
        <p:nvPicPr>
          <p:cNvPr id="7" name="Picture 6"/>
          <p:cNvPicPr>
            <a:picLocks noChangeAspect="1"/>
          </p:cNvPicPr>
          <p:nvPr/>
        </p:nvPicPr>
        <p:blipFill>
          <a:blip r:embed="rId3"/>
          <a:stretch>
            <a:fillRect/>
          </a:stretch>
        </p:blipFill>
        <p:spPr>
          <a:xfrm>
            <a:off x="551614" y="1986039"/>
            <a:ext cx="7108642" cy="4263506"/>
          </a:xfrm>
          <a:prstGeom prst="rect">
            <a:avLst/>
          </a:prstGeom>
        </p:spPr>
      </p:pic>
      <p:pic>
        <p:nvPicPr>
          <p:cNvPr id="8" name="Picture 7"/>
          <p:cNvPicPr>
            <a:picLocks noChangeAspect="1"/>
          </p:cNvPicPr>
          <p:nvPr/>
        </p:nvPicPr>
        <p:blipFill>
          <a:blip r:embed="rId4"/>
          <a:stretch>
            <a:fillRect/>
          </a:stretch>
        </p:blipFill>
        <p:spPr>
          <a:xfrm>
            <a:off x="569587" y="1436085"/>
            <a:ext cx="7729744" cy="392256"/>
          </a:xfrm>
          <a:prstGeom prst="rect">
            <a:avLst/>
          </a:prstGeom>
        </p:spPr>
      </p:pic>
      <p:sp>
        <p:nvSpPr>
          <p:cNvPr id="3" name="TextBox 2"/>
          <p:cNvSpPr txBox="1"/>
          <p:nvPr/>
        </p:nvSpPr>
        <p:spPr>
          <a:xfrm>
            <a:off x="7750908" y="1869118"/>
            <a:ext cx="1697901" cy="1323439"/>
          </a:xfrm>
          <a:prstGeom prst="rect">
            <a:avLst/>
          </a:prstGeom>
          <a:noFill/>
        </p:spPr>
        <p:txBody>
          <a:bodyPr wrap="none" rtlCol="0">
            <a:spAutoFit/>
          </a:bodyPr>
          <a:lstStyle/>
          <a:p>
            <a:r>
              <a:rPr lang="en-US" sz="3200" b="1" dirty="0" smtClean="0">
                <a:solidFill>
                  <a:srgbClr val="0070C0"/>
                </a:solidFill>
              </a:rPr>
              <a:t>Scores: </a:t>
            </a:r>
          </a:p>
          <a:p>
            <a:pPr>
              <a:lnSpc>
                <a:spcPct val="150000"/>
              </a:lnSpc>
            </a:pPr>
            <a:r>
              <a:rPr lang="en-US" sz="3200" b="1" dirty="0" smtClean="0">
                <a:solidFill>
                  <a:schemeClr val="accent5"/>
                </a:solidFill>
                <a:latin typeface="Bangla Sangam MN" charset="0"/>
                <a:ea typeface="Bangla Sangam MN" charset="0"/>
                <a:cs typeface="Bangla Sangam MN" charset="0"/>
              </a:rPr>
              <a:t>1-10</a:t>
            </a:r>
            <a:endParaRPr lang="en-US" sz="3200" b="1" dirty="0">
              <a:solidFill>
                <a:schemeClr val="accent5"/>
              </a:solidFill>
              <a:latin typeface="Bangla Sangam MN" charset="0"/>
              <a:ea typeface="Bangla Sangam MN" charset="0"/>
              <a:cs typeface="Bangla Sangam MN" charset="0"/>
            </a:endParaRPr>
          </a:p>
        </p:txBody>
      </p:sp>
      <p:sp>
        <p:nvSpPr>
          <p:cNvPr id="6" name="Rectangle 5"/>
          <p:cNvSpPr/>
          <p:nvPr/>
        </p:nvSpPr>
        <p:spPr>
          <a:xfrm>
            <a:off x="551614" y="851262"/>
            <a:ext cx="1592103" cy="461665"/>
          </a:xfrm>
          <a:prstGeom prst="rect">
            <a:avLst/>
          </a:prstGeom>
        </p:spPr>
        <p:txBody>
          <a:bodyPr wrap="none">
            <a:spAutoFit/>
          </a:bodyPr>
          <a:lstStyle/>
          <a:p>
            <a:pPr marL="0" lvl="1">
              <a:spcAft>
                <a:spcPts val="600"/>
              </a:spcAft>
            </a:pPr>
            <a:r>
              <a:rPr lang="en-US" altLang="zh-CN" sz="2400" b="1" smtClean="0">
                <a:ln w="0"/>
                <a:solidFill>
                  <a:srgbClr val="0070C0"/>
                </a:solidFill>
              </a:rPr>
              <a:t>Algorithm</a:t>
            </a:r>
            <a:endParaRPr lang="en-US" altLang="zh-CN" sz="2400" b="1" dirty="0">
              <a:ln w="0"/>
              <a:solidFill>
                <a:srgbClr val="0070C0"/>
              </a:solidFill>
            </a:endParaRPr>
          </a:p>
        </p:txBody>
      </p:sp>
      <p:sp>
        <p:nvSpPr>
          <p:cNvPr id="9" name="Rectangle 8"/>
          <p:cNvSpPr/>
          <p:nvPr/>
        </p:nvSpPr>
        <p:spPr>
          <a:xfrm>
            <a:off x="7853705" y="3192557"/>
            <a:ext cx="3619427" cy="3046988"/>
          </a:xfrm>
          <a:prstGeom prst="rect">
            <a:avLst/>
          </a:prstGeom>
        </p:spPr>
        <p:txBody>
          <a:bodyPr wrap="square">
            <a:spAutoFit/>
          </a:bodyPr>
          <a:lstStyle/>
          <a:p>
            <a:pPr>
              <a:spcAft>
                <a:spcPts val="1200"/>
              </a:spcAft>
            </a:pPr>
            <a:r>
              <a:rPr lang="en-US" b="1" dirty="0" smtClean="0">
                <a:solidFill>
                  <a:srgbClr val="0070C0"/>
                </a:solidFill>
                <a:latin typeface="+mj-lt"/>
              </a:rPr>
              <a:t>References</a:t>
            </a:r>
          </a:p>
          <a:p>
            <a:pPr>
              <a:spcAft>
                <a:spcPts val="1200"/>
              </a:spcAft>
            </a:pPr>
            <a:r>
              <a:rPr lang="en-US" sz="1400" dirty="0" err="1" smtClean="0">
                <a:solidFill>
                  <a:schemeClr val="tx2"/>
                </a:solidFill>
                <a:latin typeface="+mj-lt"/>
              </a:rPr>
              <a:t>Drewnowski</a:t>
            </a:r>
            <a:r>
              <a:rPr lang="en-US" sz="1400" dirty="0">
                <a:solidFill>
                  <a:schemeClr val="tx2"/>
                </a:solidFill>
                <a:latin typeface="+mj-lt"/>
              </a:rPr>
              <a:t>, Adam. "The Nutrient Rich Foods Index helps to identify healthy, affordable foods." </a:t>
            </a:r>
            <a:r>
              <a:rPr lang="en-US" sz="1400" i="1" dirty="0">
                <a:solidFill>
                  <a:schemeClr val="tx2"/>
                </a:solidFill>
                <a:latin typeface="+mj-lt"/>
              </a:rPr>
              <a:t>The American journal of clinical nutrition</a:t>
            </a:r>
            <a:r>
              <a:rPr lang="en-US" sz="1400" dirty="0">
                <a:solidFill>
                  <a:schemeClr val="tx2"/>
                </a:solidFill>
                <a:latin typeface="+mj-lt"/>
              </a:rPr>
              <a:t> 91.4 (2010): 1095S-1101S</a:t>
            </a:r>
            <a:r>
              <a:rPr lang="en-US" sz="1400" dirty="0" smtClean="0">
                <a:solidFill>
                  <a:schemeClr val="tx2"/>
                </a:solidFill>
                <a:latin typeface="+mj-lt"/>
              </a:rPr>
              <a:t>.</a:t>
            </a:r>
          </a:p>
          <a:p>
            <a:pPr>
              <a:spcAft>
                <a:spcPts val="1200"/>
              </a:spcAft>
            </a:pPr>
            <a:r>
              <a:rPr lang="en-US" sz="1400" dirty="0" err="1">
                <a:solidFill>
                  <a:schemeClr val="tx2"/>
                </a:solidFill>
                <a:latin typeface="+mj-lt"/>
              </a:rPr>
              <a:t>Fulgoni</a:t>
            </a:r>
            <a:r>
              <a:rPr lang="en-US" sz="1400" dirty="0">
                <a:solidFill>
                  <a:schemeClr val="tx2"/>
                </a:solidFill>
                <a:latin typeface="+mj-lt"/>
              </a:rPr>
              <a:t>, Victor L., Debra R. </a:t>
            </a:r>
            <a:r>
              <a:rPr lang="en-US" sz="1400" dirty="0" err="1">
                <a:solidFill>
                  <a:schemeClr val="tx2"/>
                </a:solidFill>
                <a:latin typeface="+mj-lt"/>
              </a:rPr>
              <a:t>Keast</a:t>
            </a:r>
            <a:r>
              <a:rPr lang="en-US" sz="1400" dirty="0">
                <a:solidFill>
                  <a:schemeClr val="tx2"/>
                </a:solidFill>
                <a:latin typeface="+mj-lt"/>
              </a:rPr>
              <a:t>, and Adam </a:t>
            </a:r>
            <a:r>
              <a:rPr lang="en-US" sz="1400" dirty="0" err="1">
                <a:solidFill>
                  <a:schemeClr val="tx2"/>
                </a:solidFill>
                <a:latin typeface="+mj-lt"/>
              </a:rPr>
              <a:t>Drewnowski</a:t>
            </a:r>
            <a:r>
              <a:rPr lang="en-US" sz="1400" dirty="0">
                <a:solidFill>
                  <a:schemeClr val="tx2"/>
                </a:solidFill>
                <a:latin typeface="+mj-lt"/>
              </a:rPr>
              <a:t>. "Development and validation of the nutrient-rich foods index: a tool to measure nutritional quality of foods." </a:t>
            </a:r>
            <a:r>
              <a:rPr lang="en-US" sz="1400" i="1" dirty="0">
                <a:solidFill>
                  <a:schemeClr val="tx2"/>
                </a:solidFill>
                <a:latin typeface="+mj-lt"/>
              </a:rPr>
              <a:t>The Journal of nutrition</a:t>
            </a:r>
            <a:r>
              <a:rPr lang="en-US" sz="1400" dirty="0">
                <a:solidFill>
                  <a:schemeClr val="tx2"/>
                </a:solidFill>
                <a:latin typeface="+mj-lt"/>
              </a:rPr>
              <a:t> 139.8 (2009): 1549-1554.</a:t>
            </a:r>
          </a:p>
        </p:txBody>
      </p:sp>
    </p:spTree>
    <p:extLst>
      <p:ext uri="{BB962C8B-B14F-4D97-AF65-F5344CB8AC3E}">
        <p14:creationId xmlns:p14="http://schemas.microsoft.com/office/powerpoint/2010/main" val="14663758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773" y="0"/>
            <a:ext cx="8596668" cy="755529"/>
          </a:xfrm>
        </p:spPr>
        <p:txBody>
          <a:bodyPr>
            <a:normAutofit/>
          </a:bodyPr>
          <a:lstStyle/>
          <a:p>
            <a:r>
              <a:rPr lang="en-US" sz="4000" b="1" dirty="0" smtClean="0"/>
              <a:t>Web App</a:t>
            </a:r>
            <a:endParaRPr lang="en-US" sz="4000" b="1" dirty="0"/>
          </a:p>
        </p:txBody>
      </p:sp>
      <p:pic>
        <p:nvPicPr>
          <p:cNvPr id="4" name="Picture 3"/>
          <p:cNvPicPr>
            <a:picLocks noChangeAspect="1"/>
          </p:cNvPicPr>
          <p:nvPr/>
        </p:nvPicPr>
        <p:blipFill>
          <a:blip r:embed="rId3"/>
          <a:stretch>
            <a:fillRect/>
          </a:stretch>
        </p:blipFill>
        <p:spPr>
          <a:xfrm>
            <a:off x="272705" y="897148"/>
            <a:ext cx="6270202" cy="3933644"/>
          </a:xfrm>
          <a:prstGeom prst="rect">
            <a:avLst/>
          </a:prstGeom>
        </p:spPr>
      </p:pic>
      <p:pic>
        <p:nvPicPr>
          <p:cNvPr id="5" name="Picture 4"/>
          <p:cNvPicPr>
            <a:picLocks noChangeAspect="1"/>
          </p:cNvPicPr>
          <p:nvPr/>
        </p:nvPicPr>
        <p:blipFill>
          <a:blip r:embed="rId4"/>
          <a:stretch>
            <a:fillRect/>
          </a:stretch>
        </p:blipFill>
        <p:spPr>
          <a:xfrm>
            <a:off x="5278214" y="2825150"/>
            <a:ext cx="6252426" cy="3907766"/>
          </a:xfrm>
          <a:prstGeom prst="rect">
            <a:avLst/>
          </a:prstGeom>
        </p:spPr>
      </p:pic>
    </p:spTree>
    <p:extLst>
      <p:ext uri="{BB962C8B-B14F-4D97-AF65-F5344CB8AC3E}">
        <p14:creationId xmlns:p14="http://schemas.microsoft.com/office/powerpoint/2010/main" val="18929319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614" y="7444"/>
            <a:ext cx="8596668" cy="755529"/>
          </a:xfrm>
        </p:spPr>
        <p:txBody>
          <a:bodyPr>
            <a:normAutofit/>
          </a:bodyPr>
          <a:lstStyle/>
          <a:p>
            <a:r>
              <a:rPr lang="en-US" sz="4000" b="1" dirty="0" smtClean="0"/>
              <a:t>Android App Design</a:t>
            </a:r>
            <a:endParaRPr lang="en-US" sz="4000" b="1" dirty="0"/>
          </a:p>
        </p:txBody>
      </p:sp>
      <p:pic>
        <p:nvPicPr>
          <p:cNvPr id="3" name="Picture 2"/>
          <p:cNvPicPr>
            <a:picLocks noChangeAspect="1"/>
          </p:cNvPicPr>
          <p:nvPr/>
        </p:nvPicPr>
        <p:blipFill>
          <a:blip r:embed="rId3"/>
          <a:stretch>
            <a:fillRect/>
          </a:stretch>
        </p:blipFill>
        <p:spPr>
          <a:xfrm>
            <a:off x="4235720" y="778999"/>
            <a:ext cx="3330273" cy="5920485"/>
          </a:xfrm>
          <a:prstGeom prst="rect">
            <a:avLst/>
          </a:prstGeom>
        </p:spPr>
      </p:pic>
      <p:pic>
        <p:nvPicPr>
          <p:cNvPr id="5" name="Picture 4"/>
          <p:cNvPicPr>
            <a:picLocks noChangeAspect="1"/>
          </p:cNvPicPr>
          <p:nvPr/>
        </p:nvPicPr>
        <p:blipFill>
          <a:blip r:embed="rId4"/>
          <a:stretch>
            <a:fillRect/>
          </a:stretch>
        </p:blipFill>
        <p:spPr>
          <a:xfrm>
            <a:off x="551614" y="762972"/>
            <a:ext cx="3348303" cy="5952539"/>
          </a:xfrm>
          <a:prstGeom prst="rect">
            <a:avLst/>
          </a:prstGeom>
        </p:spPr>
      </p:pic>
      <p:pic>
        <p:nvPicPr>
          <p:cNvPr id="6" name="Picture 5"/>
          <p:cNvPicPr>
            <a:picLocks noChangeAspect="1"/>
          </p:cNvPicPr>
          <p:nvPr/>
        </p:nvPicPr>
        <p:blipFill>
          <a:blip r:embed="rId5"/>
          <a:stretch>
            <a:fillRect/>
          </a:stretch>
        </p:blipFill>
        <p:spPr>
          <a:xfrm>
            <a:off x="7901796" y="778999"/>
            <a:ext cx="3330273" cy="5920485"/>
          </a:xfrm>
          <a:prstGeom prst="rect">
            <a:avLst/>
          </a:prstGeom>
        </p:spPr>
      </p:pic>
    </p:spTree>
    <p:extLst>
      <p:ext uri="{BB962C8B-B14F-4D97-AF65-F5344CB8AC3E}">
        <p14:creationId xmlns:p14="http://schemas.microsoft.com/office/powerpoint/2010/main" val="18339124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551614" y="7444"/>
            <a:ext cx="8596668" cy="755529"/>
          </a:xfrm>
        </p:spPr>
        <p:txBody>
          <a:bodyPr>
            <a:normAutofit/>
          </a:bodyPr>
          <a:lstStyle/>
          <a:p>
            <a:r>
              <a:rPr lang="en-US" sz="4000" b="1" smtClean="0"/>
              <a:t>Android App </a:t>
            </a:r>
            <a:r>
              <a:rPr lang="en-US" sz="4000" b="1" dirty="0" smtClean="0"/>
              <a:t>Design (Cont.)</a:t>
            </a:r>
            <a:endParaRPr lang="en-US" sz="40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22" y="1086928"/>
            <a:ext cx="3517697" cy="527654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2027" y="1086928"/>
            <a:ext cx="3557495" cy="533975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2846" y="1086928"/>
            <a:ext cx="3689980" cy="5426014"/>
          </a:xfrm>
          <a:prstGeom prst="rect">
            <a:avLst/>
          </a:prstGeom>
        </p:spPr>
      </p:pic>
    </p:spTree>
    <p:extLst>
      <p:ext uri="{BB962C8B-B14F-4D97-AF65-F5344CB8AC3E}">
        <p14:creationId xmlns:p14="http://schemas.microsoft.com/office/powerpoint/2010/main" val="167343221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Feathered</Template>
  <TotalTime>803</TotalTime>
  <Words>311</Words>
  <Application>Microsoft Macintosh PowerPoint</Application>
  <PresentationFormat>Widescreen</PresentationFormat>
  <Paragraphs>82</Paragraphs>
  <Slides>11</Slides>
  <Notes>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vt:i4>
      </vt:variant>
    </vt:vector>
  </HeadingPairs>
  <TitlesOfParts>
    <vt:vector size="27" baseType="lpstr">
      <vt:lpstr>Al Bayan Plain</vt:lpstr>
      <vt:lpstr>Al Nile</vt:lpstr>
      <vt:lpstr>Arial</vt:lpstr>
      <vt:lpstr>Arial Unicode MS</vt:lpstr>
      <vt:lpstr>Bangla Sangam MN</vt:lpstr>
      <vt:lpstr>Calibri</vt:lpstr>
      <vt:lpstr>DengXian</vt:lpstr>
      <vt:lpstr>Hannotate TC</vt:lpstr>
      <vt:lpstr>Mishafi</vt:lpstr>
      <vt:lpstr>Times New Roman</vt:lpstr>
      <vt:lpstr>Trebuchet MS</vt:lpstr>
      <vt:lpstr>Wingdings</vt:lpstr>
      <vt:lpstr>Wingdings 3</vt:lpstr>
      <vt:lpstr>华文新魏</vt:lpstr>
      <vt:lpstr>方正姚体</vt:lpstr>
      <vt:lpstr>Facet</vt:lpstr>
      <vt:lpstr>PowerPoint Presentation</vt:lpstr>
      <vt:lpstr>Main Issues</vt:lpstr>
      <vt:lpstr>Functionalities</vt:lpstr>
      <vt:lpstr>Technology Overview</vt:lpstr>
      <vt:lpstr>Data Collection and Intergradation</vt:lpstr>
      <vt:lpstr>Nutrient Profiling</vt:lpstr>
      <vt:lpstr>Web App</vt:lpstr>
      <vt:lpstr>Android App Design</vt:lpstr>
      <vt:lpstr>Android App Design (Cont.)</vt:lpstr>
      <vt:lpstr>Demo and User Cases</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Feng, Luoyin</dc:creator>
  <cp:lastModifiedBy>Zheng, Qi</cp:lastModifiedBy>
  <cp:revision>144</cp:revision>
  <dcterms:created xsi:type="dcterms:W3CDTF">2017-03-10T13:47:17Z</dcterms:created>
  <dcterms:modified xsi:type="dcterms:W3CDTF">2017-07-10T19:56:34Z</dcterms:modified>
</cp:coreProperties>
</file>